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27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39800" y="177800"/>
            <a:ext cx="3429635" cy="825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26550" y="368395"/>
            <a:ext cx="2021840" cy="153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9800" y="1187450"/>
            <a:ext cx="9852025" cy="1625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9800" y="120650"/>
            <a:ext cx="10033000" cy="16286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0" b="1" spc="445" dirty="0" err="1" smtClean="0">
                <a:solidFill>
                  <a:srgbClr val="E10000"/>
                </a:solidFill>
                <a:latin typeface="Roboto Cn"/>
                <a:cs typeface="Roboto Cn"/>
              </a:rPr>
              <a:t>Итогов</a:t>
            </a:r>
            <a:r>
              <a:rPr lang="ru-RU" sz="10500" b="1" spc="445" dirty="0" err="1" smtClean="0">
                <a:solidFill>
                  <a:srgbClr val="E10000"/>
                </a:solidFill>
                <a:latin typeface="Roboto Cn"/>
                <a:cs typeface="Roboto Cn"/>
              </a:rPr>
              <a:t>ое</a:t>
            </a:r>
            <a:endParaRPr sz="10500" dirty="0">
              <a:latin typeface="Roboto Cn"/>
              <a:cs typeface="Roboto C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9800" y="1187450"/>
            <a:ext cx="10575938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0" b="1" spc="175" dirty="0">
                <a:solidFill>
                  <a:srgbClr val="E10000"/>
                </a:solidFill>
                <a:latin typeface="Roboto Cn"/>
                <a:cs typeface="Roboto Cn"/>
              </a:rPr>
              <a:t>собеседование</a:t>
            </a:r>
            <a:r>
              <a:rPr sz="10500" b="1" spc="-195" dirty="0">
                <a:solidFill>
                  <a:srgbClr val="E10000"/>
                </a:solidFill>
                <a:latin typeface="Roboto Cn"/>
                <a:cs typeface="Roboto Cn"/>
              </a:rPr>
              <a:t> </a:t>
            </a:r>
            <a:r>
              <a:rPr sz="10500" b="1" spc="200" dirty="0">
                <a:solidFill>
                  <a:srgbClr val="E10000"/>
                </a:solidFill>
                <a:latin typeface="Roboto Cn"/>
                <a:cs typeface="Roboto Cn"/>
              </a:rPr>
              <a:t>–</a:t>
            </a:r>
            <a:endParaRPr sz="10500" dirty="0">
              <a:latin typeface="Roboto Cn"/>
              <a:cs typeface="Roboto C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9800" y="2254250"/>
            <a:ext cx="4751705" cy="351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500" b="1" spc="-20" dirty="0">
                <a:solidFill>
                  <a:srgbClr val="E10000"/>
                </a:solidFill>
                <a:latin typeface="Roboto Cn"/>
                <a:cs typeface="Roboto Cn"/>
              </a:rPr>
              <a:t>2</a:t>
            </a:r>
            <a:r>
              <a:rPr sz="10500" b="1" spc="-20" dirty="0" smtClean="0">
                <a:solidFill>
                  <a:srgbClr val="E10000"/>
                </a:solidFill>
                <a:latin typeface="Roboto Cn"/>
                <a:cs typeface="Roboto Cn"/>
              </a:rPr>
              <a:t>025</a:t>
            </a:r>
            <a:endParaRPr sz="10500" dirty="0">
              <a:latin typeface="Roboto Cn"/>
              <a:cs typeface="Roboto Cn"/>
            </a:endParaRPr>
          </a:p>
          <a:p>
            <a:pPr marL="12700">
              <a:lnSpc>
                <a:spcPct val="100000"/>
              </a:lnSpc>
              <a:spcBef>
                <a:spcPts val="11725"/>
              </a:spcBef>
            </a:pPr>
            <a:r>
              <a:rPr sz="2600" spc="-25" dirty="0">
                <a:latin typeface="Tahoma"/>
                <a:cs typeface="Tahoma"/>
              </a:rPr>
              <a:t>Даты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и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45" dirty="0">
                <a:latin typeface="Tahoma"/>
                <a:cs typeface="Tahoma"/>
              </a:rPr>
              <a:t>особенности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75" dirty="0">
                <a:latin typeface="Tahoma"/>
                <a:cs typeface="Tahoma"/>
              </a:rPr>
              <a:t>оценивания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26550" y="5340350"/>
            <a:ext cx="2399665" cy="4254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spc="-10" dirty="0">
                <a:latin typeface="Tahoma"/>
                <a:cs typeface="Tahoma"/>
              </a:rPr>
              <a:t>Допуск</a:t>
            </a:r>
            <a:r>
              <a:rPr sz="2600" spc="-275" dirty="0">
                <a:latin typeface="Tahoma"/>
                <a:cs typeface="Tahoma"/>
              </a:rPr>
              <a:t> </a:t>
            </a:r>
            <a:r>
              <a:rPr sz="2600" spc="-110" dirty="0">
                <a:latin typeface="Tahoma"/>
                <a:cs typeface="Tahoma"/>
              </a:rPr>
              <a:t>к</a:t>
            </a:r>
            <a:r>
              <a:rPr sz="2600" spc="-270" dirty="0">
                <a:latin typeface="Tahoma"/>
                <a:cs typeface="Tahoma"/>
              </a:rPr>
              <a:t> </a:t>
            </a:r>
            <a:r>
              <a:rPr sz="2600" spc="-45" dirty="0">
                <a:latin typeface="Tahoma"/>
                <a:cs typeface="Tahoma"/>
              </a:rPr>
              <a:t>Г</a:t>
            </a:r>
            <a:r>
              <a:rPr sz="2600" spc="-370" dirty="0">
                <a:latin typeface="Tahoma"/>
                <a:cs typeface="Tahoma"/>
              </a:rPr>
              <a:t> </a:t>
            </a:r>
            <a:r>
              <a:rPr sz="2600" spc="220" dirty="0">
                <a:latin typeface="Tahoma"/>
                <a:cs typeface="Tahoma"/>
              </a:rPr>
              <a:t>ИА-</a:t>
            </a:r>
            <a:r>
              <a:rPr sz="2600" spc="-50" dirty="0">
                <a:latin typeface="Tahoma"/>
                <a:cs typeface="Tahoma"/>
              </a:rPr>
              <a:t>9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914400" y="1447800"/>
            <a:ext cx="342963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50" b="1" dirty="0">
                <a:latin typeface="Roboto Cn"/>
                <a:cs typeface="Roboto Cn"/>
              </a:rPr>
              <a:t>12</a:t>
            </a:r>
            <a:r>
              <a:rPr sz="5250" b="1" spc="-245" dirty="0">
                <a:latin typeface="Roboto Cn"/>
                <a:cs typeface="Roboto Cn"/>
              </a:rPr>
              <a:t> </a:t>
            </a:r>
            <a:r>
              <a:rPr sz="5250" b="1" spc="145" dirty="0">
                <a:latin typeface="Roboto Cn"/>
                <a:cs typeface="Roboto Cn"/>
              </a:rPr>
              <a:t>февраля</a:t>
            </a:r>
            <a:endParaRPr sz="5250" dirty="0">
              <a:latin typeface="Roboto Cn"/>
              <a:cs typeface="Roboto C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59052" y="1447800"/>
            <a:ext cx="5324475" cy="157797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sz="2600" spc="-60" dirty="0">
                <a:latin typeface="Tahoma"/>
                <a:cs typeface="Tahoma"/>
              </a:rPr>
              <a:t>Основная</a:t>
            </a:r>
            <a:r>
              <a:rPr sz="2600" spc="-254" dirty="0">
                <a:latin typeface="Tahoma"/>
                <a:cs typeface="Tahoma"/>
              </a:rPr>
              <a:t> </a:t>
            </a:r>
            <a:r>
              <a:rPr sz="2600" spc="-95" dirty="0">
                <a:latin typeface="Tahoma"/>
                <a:cs typeface="Tahoma"/>
              </a:rPr>
              <a:t>дата</a:t>
            </a:r>
            <a:r>
              <a:rPr sz="2600" spc="-21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испытания.</a:t>
            </a:r>
            <a:endParaRPr sz="2600" dirty="0">
              <a:latin typeface="Tahoma"/>
              <a:cs typeface="Tahoma"/>
            </a:endParaRPr>
          </a:p>
          <a:p>
            <a:pPr marL="12700" marR="5080">
              <a:lnSpc>
                <a:spcPts val="2930"/>
              </a:lnSpc>
              <a:spcBef>
                <a:spcPts val="1785"/>
              </a:spcBef>
            </a:pPr>
            <a:r>
              <a:rPr sz="2600" spc="-135" dirty="0">
                <a:latin typeface="Tahoma"/>
                <a:cs typeface="Tahoma"/>
              </a:rPr>
              <a:t>Результаты</a:t>
            </a:r>
            <a:r>
              <a:rPr sz="2600" spc="-150" dirty="0">
                <a:latin typeface="Tahoma"/>
                <a:cs typeface="Tahoma"/>
              </a:rPr>
              <a:t> </a:t>
            </a:r>
            <a:r>
              <a:rPr sz="2600" spc="-105" dirty="0">
                <a:latin typeface="Tahoma"/>
                <a:cs typeface="Tahoma"/>
              </a:rPr>
              <a:t>девятиклассников</a:t>
            </a:r>
            <a:r>
              <a:rPr sz="2600" spc="-155" dirty="0">
                <a:latin typeface="Tahoma"/>
                <a:cs typeface="Tahoma"/>
              </a:rPr>
              <a:t> </a:t>
            </a:r>
            <a:r>
              <a:rPr sz="2600" spc="-50" dirty="0">
                <a:latin typeface="Tahoma"/>
                <a:cs typeface="Tahoma"/>
              </a:rPr>
              <a:t>оценят </a:t>
            </a:r>
            <a:r>
              <a:rPr sz="2600" spc="-80" dirty="0">
                <a:latin typeface="Tahoma"/>
                <a:cs typeface="Tahoma"/>
              </a:rPr>
              <a:t>по</a:t>
            </a:r>
            <a:r>
              <a:rPr sz="2600" spc="-220" dirty="0">
                <a:latin typeface="Tahoma"/>
                <a:cs typeface="Tahoma"/>
              </a:rPr>
              <a:t> </a:t>
            </a:r>
            <a:r>
              <a:rPr sz="2600" spc="-70" dirty="0">
                <a:latin typeface="Tahoma"/>
                <a:cs typeface="Tahoma"/>
              </a:rPr>
              <a:t>системе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«зачет»/«незачет»</a:t>
            </a:r>
            <a:endParaRPr sz="2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903382"/>
            <a:ext cx="2924810" cy="1492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775"/>
              </a:lnSpc>
              <a:spcBef>
                <a:spcPts val="100"/>
              </a:spcBef>
            </a:pPr>
            <a:r>
              <a:rPr sz="5250" b="1" dirty="0">
                <a:latin typeface="Roboto Cn"/>
                <a:cs typeface="Roboto Cn"/>
              </a:rPr>
              <a:t>12</a:t>
            </a:r>
            <a:r>
              <a:rPr sz="5250" b="1" spc="-254" dirty="0">
                <a:latin typeface="Roboto Cn"/>
                <a:cs typeface="Roboto Cn"/>
              </a:rPr>
              <a:t> </a:t>
            </a:r>
            <a:r>
              <a:rPr sz="5250" b="1" spc="110" dirty="0">
                <a:latin typeface="Roboto Cn"/>
                <a:cs typeface="Roboto Cn"/>
              </a:rPr>
              <a:t>марта</a:t>
            </a:r>
            <a:endParaRPr sz="5250" dirty="0">
              <a:latin typeface="Roboto Cn"/>
              <a:cs typeface="Roboto Cn"/>
            </a:endParaRPr>
          </a:p>
          <a:p>
            <a:pPr marL="12700">
              <a:lnSpc>
                <a:spcPts val="5775"/>
              </a:lnSpc>
            </a:pPr>
            <a:r>
              <a:rPr sz="5250" b="1" dirty="0">
                <a:latin typeface="Roboto Cn"/>
                <a:cs typeface="Roboto Cn"/>
              </a:rPr>
              <a:t>21</a:t>
            </a:r>
            <a:r>
              <a:rPr sz="5250" b="1" spc="-245" dirty="0">
                <a:latin typeface="Roboto Cn"/>
                <a:cs typeface="Roboto Cn"/>
              </a:rPr>
              <a:t> </a:t>
            </a:r>
            <a:r>
              <a:rPr sz="5250" b="1" spc="175" dirty="0">
                <a:latin typeface="Roboto Cn"/>
                <a:cs typeface="Roboto Cn"/>
              </a:rPr>
              <a:t>апреля</a:t>
            </a:r>
            <a:endParaRPr sz="5250" dirty="0">
              <a:latin typeface="Roboto Cn"/>
              <a:cs typeface="Roboto C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59053" y="368395"/>
            <a:ext cx="4865370" cy="40544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380"/>
              </a:spcBef>
            </a:pPr>
            <a:r>
              <a:rPr sz="2600" spc="-80" dirty="0">
                <a:latin typeface="Tahoma"/>
                <a:cs typeface="Tahoma"/>
              </a:rPr>
              <a:t>Дополнительные</a:t>
            </a:r>
            <a:r>
              <a:rPr sz="2600" spc="-215" dirty="0">
                <a:latin typeface="Tahoma"/>
                <a:cs typeface="Tahoma"/>
              </a:rPr>
              <a:t> </a:t>
            </a:r>
            <a:r>
              <a:rPr sz="2600" spc="-65" dirty="0">
                <a:latin typeface="Tahoma"/>
                <a:cs typeface="Tahoma"/>
              </a:rPr>
              <a:t>сроки</a:t>
            </a:r>
            <a:r>
              <a:rPr sz="2600" spc="-195" dirty="0">
                <a:latin typeface="Tahoma"/>
                <a:cs typeface="Tahoma"/>
              </a:rPr>
              <a:t> </a:t>
            </a:r>
            <a:r>
              <a:rPr sz="2600" spc="-105" dirty="0">
                <a:latin typeface="Tahoma"/>
                <a:cs typeface="Tahoma"/>
              </a:rPr>
              <a:t>сдачи</a:t>
            </a:r>
            <a:r>
              <a:rPr sz="2600" spc="-195" dirty="0">
                <a:latin typeface="Tahoma"/>
                <a:cs typeface="Tahoma"/>
              </a:rPr>
              <a:t> </a:t>
            </a:r>
            <a:r>
              <a:rPr sz="2600" spc="-50" dirty="0">
                <a:latin typeface="Tahoma"/>
                <a:cs typeface="Tahoma"/>
              </a:rPr>
              <a:t>для </a:t>
            </a:r>
            <a:r>
              <a:rPr sz="2600" spc="-100" dirty="0">
                <a:latin typeface="Tahoma"/>
                <a:cs typeface="Tahoma"/>
              </a:rPr>
              <a:t>выпускников,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которые:</a:t>
            </a:r>
            <a:endParaRPr sz="2600">
              <a:latin typeface="Tahoma"/>
              <a:cs typeface="Tahoma"/>
            </a:endParaRPr>
          </a:p>
          <a:p>
            <a:pPr marL="288290" indent="-275590">
              <a:lnSpc>
                <a:spcPct val="100000"/>
              </a:lnSpc>
              <a:spcBef>
                <a:spcPts val="1460"/>
              </a:spcBef>
              <a:buChar char="–"/>
              <a:tabLst>
                <a:tab pos="288290" algn="l"/>
              </a:tabLst>
            </a:pPr>
            <a:r>
              <a:rPr sz="2600" spc="-95" dirty="0">
                <a:latin typeface="Tahoma"/>
                <a:cs typeface="Tahoma"/>
              </a:rPr>
              <a:t>получили</a:t>
            </a:r>
            <a:r>
              <a:rPr sz="2600" spc="-20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«незачет»;</a:t>
            </a:r>
            <a:endParaRPr sz="2600">
              <a:latin typeface="Tahoma"/>
              <a:cs typeface="Tahoma"/>
            </a:endParaRPr>
          </a:p>
          <a:p>
            <a:pPr marL="12700" marR="276860" indent="275590">
              <a:lnSpc>
                <a:spcPts val="2930"/>
              </a:lnSpc>
              <a:spcBef>
                <a:spcPts val="1785"/>
              </a:spcBef>
              <a:buChar char="–"/>
              <a:tabLst>
                <a:tab pos="288290" algn="l"/>
              </a:tabLst>
            </a:pPr>
            <a:r>
              <a:rPr sz="2600" spc="-70" dirty="0">
                <a:latin typeface="Tahoma"/>
                <a:cs typeface="Tahoma"/>
              </a:rPr>
              <a:t>пропустили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105" dirty="0">
                <a:latin typeface="Tahoma"/>
                <a:cs typeface="Tahoma"/>
              </a:rPr>
              <a:t>или</a:t>
            </a:r>
            <a:r>
              <a:rPr sz="2600" spc="-220" dirty="0">
                <a:latin typeface="Tahoma"/>
                <a:cs typeface="Tahoma"/>
              </a:rPr>
              <a:t> </a:t>
            </a:r>
            <a:r>
              <a:rPr sz="2600" spc="-120" dirty="0">
                <a:latin typeface="Tahoma"/>
                <a:cs typeface="Tahoma"/>
              </a:rPr>
              <a:t>не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105" dirty="0">
                <a:latin typeface="Tahoma"/>
                <a:cs typeface="Tahoma"/>
              </a:rPr>
              <a:t>завершили </a:t>
            </a:r>
            <a:r>
              <a:rPr sz="2600" spc="-65" dirty="0">
                <a:latin typeface="Tahoma"/>
                <a:cs typeface="Tahoma"/>
              </a:rPr>
              <a:t>итоговое</a:t>
            </a:r>
            <a:r>
              <a:rPr sz="2600" spc="-185" dirty="0">
                <a:latin typeface="Tahoma"/>
                <a:cs typeface="Tahoma"/>
              </a:rPr>
              <a:t> </a:t>
            </a:r>
            <a:r>
              <a:rPr sz="2600" spc="-90" dirty="0">
                <a:latin typeface="Tahoma"/>
                <a:cs typeface="Tahoma"/>
              </a:rPr>
              <a:t>собеседование</a:t>
            </a:r>
            <a:r>
              <a:rPr sz="2600" spc="-185" dirty="0">
                <a:latin typeface="Tahoma"/>
                <a:cs typeface="Tahoma"/>
              </a:rPr>
              <a:t> </a:t>
            </a:r>
            <a:r>
              <a:rPr sz="2600" spc="-25" dirty="0">
                <a:latin typeface="Tahoma"/>
                <a:cs typeface="Tahoma"/>
              </a:rPr>
              <a:t>по </a:t>
            </a:r>
            <a:r>
              <a:rPr sz="2600" spc="-110" dirty="0">
                <a:latin typeface="Tahoma"/>
                <a:cs typeface="Tahoma"/>
              </a:rPr>
              <a:t>уважительным</a:t>
            </a:r>
            <a:r>
              <a:rPr sz="2600" spc="-19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причинам;</a:t>
            </a:r>
            <a:endParaRPr sz="2600">
              <a:latin typeface="Tahoma"/>
              <a:cs typeface="Tahoma"/>
            </a:endParaRPr>
          </a:p>
          <a:p>
            <a:pPr marL="12700" marR="262890" indent="275590">
              <a:lnSpc>
                <a:spcPts val="2920"/>
              </a:lnSpc>
              <a:spcBef>
                <a:spcPts val="1714"/>
              </a:spcBef>
              <a:buChar char="–"/>
              <a:tabLst>
                <a:tab pos="288290" algn="l"/>
              </a:tabLst>
            </a:pPr>
            <a:r>
              <a:rPr sz="2600" spc="-120" dirty="0">
                <a:latin typeface="Tahoma"/>
                <a:cs typeface="Tahoma"/>
              </a:rPr>
              <a:t>не</a:t>
            </a:r>
            <a:r>
              <a:rPr sz="2600" spc="-229" dirty="0">
                <a:latin typeface="Tahoma"/>
                <a:cs typeface="Tahoma"/>
              </a:rPr>
              <a:t> </a:t>
            </a:r>
            <a:r>
              <a:rPr sz="2600" spc="-125" dirty="0">
                <a:latin typeface="Tahoma"/>
                <a:cs typeface="Tahoma"/>
              </a:rPr>
              <a:t>завершили</a:t>
            </a:r>
            <a:r>
              <a:rPr sz="2600" spc="-21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итоговое </a:t>
            </a:r>
            <a:r>
              <a:rPr sz="2600" spc="-90" dirty="0">
                <a:latin typeface="Tahoma"/>
                <a:cs typeface="Tahoma"/>
              </a:rPr>
              <a:t>собеседование</a:t>
            </a:r>
            <a:r>
              <a:rPr sz="2600" spc="-200" dirty="0">
                <a:latin typeface="Tahoma"/>
                <a:cs typeface="Tahoma"/>
              </a:rPr>
              <a:t> </a:t>
            </a:r>
            <a:r>
              <a:rPr sz="2600" spc="-90" dirty="0">
                <a:latin typeface="Tahoma"/>
                <a:cs typeface="Tahoma"/>
              </a:rPr>
              <a:t>из-</a:t>
            </a:r>
            <a:r>
              <a:rPr sz="2600" spc="-175" dirty="0">
                <a:latin typeface="Tahoma"/>
                <a:cs typeface="Tahoma"/>
              </a:rPr>
              <a:t>за</a:t>
            </a:r>
            <a:r>
              <a:rPr sz="2600" spc="-18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нарушения </a:t>
            </a:r>
            <a:r>
              <a:rPr sz="2600" spc="-10" dirty="0">
                <a:latin typeface="Tahoma"/>
                <a:cs typeface="Tahoma"/>
              </a:rPr>
              <a:t>Порядка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499" y="571500"/>
            <a:ext cx="7905749" cy="5191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49196" y="-60323"/>
            <a:ext cx="1017905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b="1" spc="-50" dirty="0">
                <a:solidFill>
                  <a:srgbClr val="E10000"/>
                </a:solidFill>
                <a:latin typeface="Roboto Cn"/>
                <a:cs typeface="Roboto Cn"/>
              </a:rPr>
              <a:t>4</a:t>
            </a:r>
            <a:endParaRPr sz="15000">
              <a:latin typeface="Roboto Cn"/>
              <a:cs typeface="Roboto C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8753" y="1929639"/>
            <a:ext cx="105346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14" dirty="0">
                <a:solidFill>
                  <a:srgbClr val="E10000"/>
                </a:solidFill>
                <a:latin typeface="Tahoma"/>
                <a:cs typeface="Tahoma"/>
              </a:rPr>
              <a:t>задания,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8753" y="2215389"/>
            <a:ext cx="2260600" cy="941069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555"/>
              </a:spcBef>
            </a:pPr>
            <a:r>
              <a:rPr sz="2250" spc="-85" dirty="0">
                <a:latin typeface="Tahoma"/>
                <a:cs typeface="Tahoma"/>
              </a:rPr>
              <a:t>которые</a:t>
            </a:r>
            <a:r>
              <a:rPr sz="2250" spc="-17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нужно выполнить </a:t>
            </a:r>
            <a:r>
              <a:rPr sz="2250" spc="-90" dirty="0">
                <a:latin typeface="Tahoma"/>
                <a:cs typeface="Tahoma"/>
              </a:rPr>
              <a:t>девятиклассникам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26550" y="4321271"/>
            <a:ext cx="2243455" cy="153987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ts val="2920"/>
              </a:lnSpc>
              <a:spcBef>
                <a:spcPts val="385"/>
              </a:spcBef>
            </a:pPr>
            <a:r>
              <a:rPr sz="2600" spc="-65" dirty="0">
                <a:latin typeface="Tahoma"/>
                <a:cs typeface="Tahoma"/>
              </a:rPr>
              <a:t>Собеседование </a:t>
            </a:r>
            <a:r>
              <a:rPr sz="2600" spc="-80" dirty="0">
                <a:latin typeface="Tahoma"/>
                <a:cs typeface="Tahoma"/>
              </a:rPr>
              <a:t>с</a:t>
            </a:r>
            <a:r>
              <a:rPr sz="2600" spc="-290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одним </a:t>
            </a:r>
            <a:r>
              <a:rPr sz="2600" spc="-70" dirty="0">
                <a:latin typeface="Tahoma"/>
                <a:cs typeface="Tahoma"/>
              </a:rPr>
              <a:t>учеником</a:t>
            </a:r>
            <a:r>
              <a:rPr sz="2600" spc="-210" dirty="0">
                <a:latin typeface="Tahoma"/>
                <a:cs typeface="Tahoma"/>
              </a:rPr>
              <a:t> </a:t>
            </a:r>
            <a:r>
              <a:rPr sz="2600" spc="160" dirty="0">
                <a:latin typeface="Tahoma"/>
                <a:cs typeface="Tahoma"/>
              </a:rPr>
              <a:t>– </a:t>
            </a:r>
            <a:r>
              <a:rPr sz="2600" spc="-120" dirty="0">
                <a:latin typeface="Tahoma"/>
                <a:cs typeface="Tahoma"/>
              </a:rPr>
              <a:t>15–16</a:t>
            </a:r>
            <a:r>
              <a:rPr sz="2600" spc="-27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минут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2219241"/>
            <a:ext cx="4251960" cy="149225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 marR="5080">
              <a:lnSpc>
                <a:spcPts val="5250"/>
              </a:lnSpc>
              <a:spcBef>
                <a:spcPts val="1150"/>
              </a:spcBef>
            </a:pPr>
            <a:r>
              <a:rPr sz="5250" b="1" spc="90" dirty="0">
                <a:latin typeface="Roboto Cn"/>
                <a:cs typeface="Roboto Cn"/>
              </a:rPr>
              <a:t>Задание</a:t>
            </a:r>
            <a:r>
              <a:rPr sz="5250" b="1" spc="-110" dirty="0">
                <a:latin typeface="Roboto Cn"/>
                <a:cs typeface="Roboto Cn"/>
              </a:rPr>
              <a:t> </a:t>
            </a:r>
            <a:r>
              <a:rPr sz="5250" b="1" spc="-25" dirty="0">
                <a:latin typeface="Roboto Cn"/>
                <a:cs typeface="Roboto Cn"/>
              </a:rPr>
              <a:t>1. </a:t>
            </a:r>
            <a:r>
              <a:rPr sz="5250" b="1" spc="225" dirty="0">
                <a:latin typeface="Roboto Cn"/>
                <a:cs typeface="Roboto Cn"/>
              </a:rPr>
              <a:t>Чтение</a:t>
            </a:r>
            <a:r>
              <a:rPr sz="5250" b="1" spc="-125" dirty="0">
                <a:latin typeface="Roboto Cn"/>
                <a:cs typeface="Roboto Cn"/>
              </a:rPr>
              <a:t> </a:t>
            </a:r>
            <a:r>
              <a:rPr sz="5250" b="1" spc="55" dirty="0">
                <a:latin typeface="Roboto Cn"/>
                <a:cs typeface="Roboto Cn"/>
              </a:rPr>
              <a:t>текста</a:t>
            </a:r>
            <a:endParaRPr sz="5250" dirty="0">
              <a:latin typeface="Roboto Cn"/>
              <a:cs typeface="Roboto C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59053" y="2209800"/>
            <a:ext cx="5455285" cy="197802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6675">
              <a:lnSpc>
                <a:spcPts val="2930"/>
              </a:lnSpc>
              <a:spcBef>
                <a:spcPts val="380"/>
              </a:spcBef>
            </a:pPr>
            <a:r>
              <a:rPr sz="2600" spc="-110" dirty="0">
                <a:latin typeface="Tahoma"/>
                <a:cs typeface="Tahoma"/>
              </a:rPr>
              <a:t>Ученику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60" dirty="0">
                <a:latin typeface="Tahoma"/>
                <a:cs typeface="Tahoma"/>
              </a:rPr>
              <a:t>нужно</a:t>
            </a:r>
            <a:r>
              <a:rPr sz="2600" spc="-200" dirty="0">
                <a:latin typeface="Tahoma"/>
                <a:cs typeface="Tahoma"/>
              </a:rPr>
              <a:t> </a:t>
            </a:r>
            <a:r>
              <a:rPr sz="2600" spc="-95" dirty="0">
                <a:latin typeface="Tahoma"/>
                <a:cs typeface="Tahoma"/>
              </a:rPr>
              <a:t>прочитать</a:t>
            </a:r>
            <a:r>
              <a:rPr sz="2600" spc="-245" dirty="0">
                <a:latin typeface="Tahoma"/>
                <a:cs typeface="Tahoma"/>
              </a:rPr>
              <a:t> </a:t>
            </a:r>
            <a:r>
              <a:rPr sz="2600" spc="-65" dirty="0">
                <a:latin typeface="Tahoma"/>
                <a:cs typeface="Tahoma"/>
              </a:rPr>
              <a:t>небольшой </a:t>
            </a:r>
            <a:r>
              <a:rPr sz="2600" spc="-10" dirty="0">
                <a:latin typeface="Tahoma"/>
                <a:cs typeface="Tahoma"/>
              </a:rPr>
              <a:t>текст.</a:t>
            </a:r>
            <a:endParaRPr sz="2600" dirty="0">
              <a:latin typeface="Tahoma"/>
              <a:cs typeface="Tahoma"/>
            </a:endParaRPr>
          </a:p>
          <a:p>
            <a:pPr marL="12700" marR="5080">
              <a:lnSpc>
                <a:spcPts val="4650"/>
              </a:lnSpc>
              <a:spcBef>
                <a:spcPts val="140"/>
              </a:spcBef>
            </a:pPr>
            <a:r>
              <a:rPr sz="2600" dirty="0">
                <a:latin typeface="Tahoma"/>
                <a:cs typeface="Tahoma"/>
              </a:rPr>
              <a:t>На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45" dirty="0">
                <a:latin typeface="Tahoma"/>
                <a:cs typeface="Tahoma"/>
              </a:rPr>
              <a:t>подготовку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210" dirty="0">
                <a:latin typeface="Tahoma"/>
                <a:cs typeface="Tahoma"/>
              </a:rPr>
              <a:t>–</a:t>
            </a:r>
            <a:r>
              <a:rPr sz="2600" spc="-245" dirty="0">
                <a:latin typeface="Tahoma"/>
                <a:cs typeface="Tahoma"/>
              </a:rPr>
              <a:t> </a:t>
            </a:r>
            <a:r>
              <a:rPr sz="2600" spc="-40" dirty="0">
                <a:latin typeface="Tahoma"/>
                <a:cs typeface="Tahoma"/>
              </a:rPr>
              <a:t>максимум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-150" dirty="0">
                <a:latin typeface="Tahoma"/>
                <a:cs typeface="Tahoma"/>
              </a:rPr>
              <a:t>2</a:t>
            </a:r>
            <a:r>
              <a:rPr sz="2600" spc="-270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минуты. </a:t>
            </a:r>
            <a:r>
              <a:rPr sz="2600" spc="-80" dirty="0">
                <a:latin typeface="Tahoma"/>
                <a:cs typeface="Tahoma"/>
              </a:rPr>
              <a:t>Время</a:t>
            </a:r>
            <a:r>
              <a:rPr sz="2600" spc="-280" dirty="0">
                <a:latin typeface="Tahoma"/>
                <a:cs typeface="Tahoma"/>
              </a:rPr>
              <a:t> </a:t>
            </a:r>
            <a:r>
              <a:rPr sz="2600" spc="-125" dirty="0">
                <a:latin typeface="Tahoma"/>
                <a:cs typeface="Tahoma"/>
              </a:rPr>
              <a:t>на</a:t>
            </a:r>
            <a:r>
              <a:rPr sz="2600" spc="-24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ответ</a:t>
            </a:r>
            <a:r>
              <a:rPr sz="2600" spc="-290" dirty="0">
                <a:latin typeface="Tahoma"/>
                <a:cs typeface="Tahoma"/>
              </a:rPr>
              <a:t> </a:t>
            </a:r>
            <a:r>
              <a:rPr sz="2600" spc="210" dirty="0">
                <a:latin typeface="Tahoma"/>
                <a:cs typeface="Tahoma"/>
              </a:rPr>
              <a:t>–</a:t>
            </a:r>
            <a:r>
              <a:rPr sz="2600" spc="-265" dirty="0">
                <a:latin typeface="Tahoma"/>
                <a:cs typeface="Tahoma"/>
              </a:rPr>
              <a:t> </a:t>
            </a:r>
            <a:r>
              <a:rPr sz="2600" spc="-150" dirty="0">
                <a:latin typeface="Tahoma"/>
                <a:cs typeface="Tahoma"/>
              </a:rPr>
              <a:t>2</a:t>
            </a:r>
            <a:r>
              <a:rPr sz="2600" spc="-29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минуты</a:t>
            </a:r>
            <a:endParaRPr sz="2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" y="571500"/>
            <a:ext cx="7905749" cy="51911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380"/>
              </a:spcBef>
            </a:pPr>
            <a:r>
              <a:rPr spc="-95" dirty="0"/>
              <a:t>Задание</a:t>
            </a:r>
            <a:r>
              <a:rPr spc="-215" dirty="0"/>
              <a:t> </a:t>
            </a:r>
            <a:r>
              <a:rPr spc="-50" dirty="0"/>
              <a:t>1 </a:t>
            </a:r>
            <a:r>
              <a:rPr spc="-85" dirty="0"/>
              <a:t>оценивают</a:t>
            </a:r>
            <a:r>
              <a:rPr spc="-245" dirty="0"/>
              <a:t> </a:t>
            </a:r>
            <a:r>
              <a:rPr spc="-60" dirty="0"/>
              <a:t>по </a:t>
            </a:r>
            <a:r>
              <a:rPr spc="-150" dirty="0"/>
              <a:t>3</a:t>
            </a:r>
            <a:r>
              <a:rPr spc="-305" dirty="0"/>
              <a:t> </a:t>
            </a:r>
            <a:r>
              <a:rPr spc="-10" dirty="0"/>
              <a:t>группам критериев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9196" y="2901949"/>
            <a:ext cx="1046480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b="1" spc="-565" dirty="0">
                <a:solidFill>
                  <a:srgbClr val="E10000"/>
                </a:solidFill>
                <a:latin typeface="Roboto Cn"/>
                <a:cs typeface="Roboto Cn"/>
              </a:rPr>
              <a:t>З</a:t>
            </a:r>
            <a:endParaRPr sz="15000">
              <a:latin typeface="Roboto Cn"/>
              <a:cs typeface="Roboto C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8753" y="4901437"/>
            <a:ext cx="20129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50" dirty="0">
                <a:solidFill>
                  <a:srgbClr val="E10000"/>
                </a:solidFill>
                <a:latin typeface="Tahoma"/>
                <a:cs typeface="Tahoma"/>
              </a:rPr>
              <a:t>балла</a:t>
            </a:r>
            <a:r>
              <a:rPr sz="2250" spc="-245" dirty="0">
                <a:solidFill>
                  <a:srgbClr val="E10000"/>
                </a:solidFill>
                <a:latin typeface="Tahoma"/>
                <a:cs typeface="Tahoma"/>
              </a:rPr>
              <a:t> </a:t>
            </a:r>
            <a:r>
              <a:rPr sz="2250" spc="-25" dirty="0">
                <a:solidFill>
                  <a:srgbClr val="E10000"/>
                </a:solidFill>
                <a:latin typeface="Tahoma"/>
                <a:cs typeface="Tahoma"/>
              </a:rPr>
              <a:t>максимум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8753" y="5187187"/>
            <a:ext cx="2073275" cy="65532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555"/>
              </a:spcBef>
            </a:pPr>
            <a:r>
              <a:rPr sz="2250" spc="-40" dirty="0">
                <a:latin typeface="Tahoma"/>
                <a:cs typeface="Tahoma"/>
              </a:rPr>
              <a:t>можно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получить </a:t>
            </a:r>
            <a:r>
              <a:rPr sz="2250" spc="-160" dirty="0">
                <a:latin typeface="Tahoma"/>
                <a:cs typeface="Tahoma"/>
              </a:rPr>
              <a:t>за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30" dirty="0">
                <a:latin typeface="Tahoma"/>
                <a:cs typeface="Tahoma"/>
              </a:rPr>
              <a:t>задание</a:t>
            </a:r>
            <a:r>
              <a:rPr sz="2250" spc="-19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1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9800" y="177803"/>
            <a:ext cx="4842510" cy="149225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 marR="5080">
              <a:lnSpc>
                <a:spcPts val="5250"/>
              </a:lnSpc>
              <a:spcBef>
                <a:spcPts val="1150"/>
              </a:spcBef>
            </a:pPr>
            <a:r>
              <a:rPr sz="5250" b="1" spc="90" dirty="0">
                <a:latin typeface="Roboto Cn"/>
                <a:cs typeface="Roboto Cn"/>
              </a:rPr>
              <a:t>Задание</a:t>
            </a:r>
            <a:r>
              <a:rPr sz="5250" b="1" spc="-110" dirty="0">
                <a:latin typeface="Roboto Cn"/>
                <a:cs typeface="Roboto Cn"/>
              </a:rPr>
              <a:t> </a:t>
            </a:r>
            <a:r>
              <a:rPr sz="5250" b="1" spc="-25" dirty="0">
                <a:latin typeface="Roboto Cn"/>
                <a:cs typeface="Roboto Cn"/>
              </a:rPr>
              <a:t>2. </a:t>
            </a:r>
            <a:r>
              <a:rPr sz="5250" b="1" spc="110" dirty="0">
                <a:latin typeface="Roboto Cn"/>
                <a:cs typeface="Roboto Cn"/>
              </a:rPr>
              <a:t>Пересказ</a:t>
            </a:r>
            <a:r>
              <a:rPr sz="5250" b="1" spc="-105" dirty="0">
                <a:latin typeface="Roboto Cn"/>
                <a:cs typeface="Roboto Cn"/>
              </a:rPr>
              <a:t> </a:t>
            </a:r>
            <a:r>
              <a:rPr sz="5250" b="1" spc="55" dirty="0">
                <a:latin typeface="Roboto Cn"/>
                <a:cs typeface="Roboto Cn"/>
              </a:rPr>
              <a:t>текста</a:t>
            </a:r>
            <a:endParaRPr sz="5250">
              <a:latin typeface="Roboto Cn"/>
              <a:cs typeface="Roboto C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59053" y="368398"/>
            <a:ext cx="5455285" cy="23495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135890">
              <a:lnSpc>
                <a:spcPts val="2930"/>
              </a:lnSpc>
              <a:spcBef>
                <a:spcPts val="380"/>
              </a:spcBef>
            </a:pPr>
            <a:r>
              <a:rPr sz="2600" spc="-75" dirty="0">
                <a:latin typeface="Tahoma"/>
                <a:cs typeface="Tahoma"/>
              </a:rPr>
              <a:t>Выпускнику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60" dirty="0">
                <a:latin typeface="Tahoma"/>
                <a:cs typeface="Tahoma"/>
              </a:rPr>
              <a:t>нужно</a:t>
            </a:r>
            <a:r>
              <a:rPr sz="2600" spc="-190" dirty="0">
                <a:latin typeface="Tahoma"/>
                <a:cs typeface="Tahoma"/>
              </a:rPr>
              <a:t> </a:t>
            </a:r>
            <a:r>
              <a:rPr sz="2600" spc="-130" dirty="0">
                <a:latin typeface="Tahoma"/>
                <a:cs typeface="Tahoma"/>
              </a:rPr>
              <a:t>пересказать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30" dirty="0">
                <a:latin typeface="Tahoma"/>
                <a:cs typeface="Tahoma"/>
              </a:rPr>
              <a:t>текст </a:t>
            </a:r>
            <a:r>
              <a:rPr sz="2600" spc="-110" dirty="0">
                <a:latin typeface="Tahoma"/>
                <a:cs typeface="Tahoma"/>
              </a:rPr>
              <a:t>задания</a:t>
            </a:r>
            <a:r>
              <a:rPr sz="2600" spc="-275" dirty="0">
                <a:latin typeface="Tahoma"/>
                <a:cs typeface="Tahoma"/>
              </a:rPr>
              <a:t> </a:t>
            </a:r>
            <a:r>
              <a:rPr sz="2600" spc="-150" dirty="0">
                <a:latin typeface="Tahoma"/>
                <a:cs typeface="Tahoma"/>
              </a:rPr>
              <a:t>1</a:t>
            </a:r>
            <a:r>
              <a:rPr sz="2600" spc="-28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и</a:t>
            </a:r>
            <a:r>
              <a:rPr sz="2600" spc="-229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встроить </a:t>
            </a:r>
            <a:r>
              <a:rPr sz="2600" spc="-90" dirty="0">
                <a:latin typeface="Tahoma"/>
                <a:cs typeface="Tahoma"/>
              </a:rPr>
              <a:t>дополнительный</a:t>
            </a:r>
            <a:r>
              <a:rPr sz="2600" spc="-17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материал.</a:t>
            </a:r>
            <a:endParaRPr sz="2600">
              <a:latin typeface="Tahoma"/>
              <a:cs typeface="Tahoma"/>
            </a:endParaRPr>
          </a:p>
          <a:p>
            <a:pPr marL="12700" marR="5080">
              <a:lnSpc>
                <a:spcPts val="4650"/>
              </a:lnSpc>
              <a:spcBef>
                <a:spcPts val="135"/>
              </a:spcBef>
            </a:pPr>
            <a:r>
              <a:rPr sz="2600" dirty="0">
                <a:latin typeface="Tahoma"/>
                <a:cs typeface="Tahoma"/>
              </a:rPr>
              <a:t>На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45" dirty="0">
                <a:latin typeface="Tahoma"/>
                <a:cs typeface="Tahoma"/>
              </a:rPr>
              <a:t>подготовку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210" dirty="0">
                <a:latin typeface="Tahoma"/>
                <a:cs typeface="Tahoma"/>
              </a:rPr>
              <a:t>–</a:t>
            </a:r>
            <a:r>
              <a:rPr sz="2600" spc="-245" dirty="0">
                <a:latin typeface="Tahoma"/>
                <a:cs typeface="Tahoma"/>
              </a:rPr>
              <a:t> </a:t>
            </a:r>
            <a:r>
              <a:rPr sz="2600" spc="-40" dirty="0">
                <a:latin typeface="Tahoma"/>
                <a:cs typeface="Tahoma"/>
              </a:rPr>
              <a:t>максимум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-150" dirty="0">
                <a:latin typeface="Tahoma"/>
                <a:cs typeface="Tahoma"/>
              </a:rPr>
              <a:t>2</a:t>
            </a:r>
            <a:r>
              <a:rPr sz="2600" spc="-270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минуты. </a:t>
            </a:r>
            <a:r>
              <a:rPr sz="2600" spc="-80" dirty="0">
                <a:latin typeface="Tahoma"/>
                <a:cs typeface="Tahoma"/>
              </a:rPr>
              <a:t>Время</a:t>
            </a:r>
            <a:r>
              <a:rPr sz="2600" spc="-280" dirty="0">
                <a:latin typeface="Tahoma"/>
                <a:cs typeface="Tahoma"/>
              </a:rPr>
              <a:t> </a:t>
            </a:r>
            <a:r>
              <a:rPr sz="2600" spc="-125" dirty="0">
                <a:latin typeface="Tahoma"/>
                <a:cs typeface="Tahoma"/>
              </a:rPr>
              <a:t>на</a:t>
            </a:r>
            <a:r>
              <a:rPr sz="2600" spc="-24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ответ</a:t>
            </a:r>
            <a:r>
              <a:rPr sz="2600" spc="-290" dirty="0">
                <a:latin typeface="Tahoma"/>
                <a:cs typeface="Tahoma"/>
              </a:rPr>
              <a:t> </a:t>
            </a:r>
            <a:r>
              <a:rPr sz="2600" spc="210" dirty="0">
                <a:latin typeface="Tahoma"/>
                <a:cs typeface="Tahoma"/>
              </a:rPr>
              <a:t>–</a:t>
            </a:r>
            <a:r>
              <a:rPr sz="2600" spc="-265" dirty="0">
                <a:latin typeface="Tahoma"/>
                <a:cs typeface="Tahoma"/>
              </a:rPr>
              <a:t> </a:t>
            </a:r>
            <a:r>
              <a:rPr sz="2600" spc="-150" dirty="0">
                <a:latin typeface="Tahoma"/>
                <a:cs typeface="Tahoma"/>
              </a:rPr>
              <a:t>3</a:t>
            </a:r>
            <a:r>
              <a:rPr sz="2600" spc="-29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минуты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0" y="571503"/>
            <a:ext cx="7905749" cy="51911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380"/>
              </a:spcBef>
            </a:pPr>
            <a:r>
              <a:rPr spc="-95" dirty="0"/>
              <a:t>Задание</a:t>
            </a:r>
            <a:r>
              <a:rPr spc="-215" dirty="0"/>
              <a:t> </a:t>
            </a:r>
            <a:r>
              <a:rPr spc="-50" dirty="0"/>
              <a:t>2 </a:t>
            </a:r>
            <a:r>
              <a:rPr spc="-85" dirty="0"/>
              <a:t>оценивают</a:t>
            </a:r>
            <a:r>
              <a:rPr spc="-245" dirty="0"/>
              <a:t> </a:t>
            </a:r>
            <a:r>
              <a:rPr spc="-60" dirty="0"/>
              <a:t>по </a:t>
            </a:r>
            <a:r>
              <a:rPr spc="-150" dirty="0"/>
              <a:t>3</a:t>
            </a:r>
            <a:r>
              <a:rPr spc="-305" dirty="0"/>
              <a:t> </a:t>
            </a:r>
            <a:r>
              <a:rPr spc="-10" dirty="0"/>
              <a:t>группам критериев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449196" y="2901952"/>
            <a:ext cx="1017905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b="1" spc="-50" dirty="0">
                <a:solidFill>
                  <a:srgbClr val="E10000"/>
                </a:solidFill>
                <a:latin typeface="Roboto Cn"/>
                <a:cs typeface="Roboto Cn"/>
              </a:rPr>
              <a:t>4</a:t>
            </a:r>
            <a:endParaRPr sz="15000">
              <a:latin typeface="Roboto Cn"/>
              <a:cs typeface="Roboto C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8753" y="4901440"/>
            <a:ext cx="20129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50" dirty="0">
                <a:solidFill>
                  <a:srgbClr val="E10000"/>
                </a:solidFill>
                <a:latin typeface="Tahoma"/>
                <a:cs typeface="Tahoma"/>
              </a:rPr>
              <a:t>балла</a:t>
            </a:r>
            <a:r>
              <a:rPr sz="2250" spc="-245" dirty="0">
                <a:solidFill>
                  <a:srgbClr val="E10000"/>
                </a:solidFill>
                <a:latin typeface="Tahoma"/>
                <a:cs typeface="Tahoma"/>
              </a:rPr>
              <a:t> </a:t>
            </a:r>
            <a:r>
              <a:rPr sz="2250" spc="-25" dirty="0">
                <a:solidFill>
                  <a:srgbClr val="E10000"/>
                </a:solidFill>
                <a:latin typeface="Tahoma"/>
                <a:cs typeface="Tahoma"/>
              </a:rPr>
              <a:t>максимум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8753" y="5187190"/>
            <a:ext cx="2073275" cy="65532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555"/>
              </a:spcBef>
            </a:pPr>
            <a:r>
              <a:rPr sz="2250" spc="-40" dirty="0">
                <a:latin typeface="Tahoma"/>
                <a:cs typeface="Tahoma"/>
              </a:rPr>
              <a:t>можно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получить </a:t>
            </a:r>
            <a:r>
              <a:rPr sz="2250" spc="-160" dirty="0">
                <a:latin typeface="Tahoma"/>
                <a:cs typeface="Tahoma"/>
              </a:rPr>
              <a:t>за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30" dirty="0">
                <a:latin typeface="Tahoma"/>
                <a:cs typeface="Tahoma"/>
              </a:rPr>
              <a:t>задание</a:t>
            </a:r>
            <a:r>
              <a:rPr sz="2250" spc="-19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2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9800" y="177800"/>
            <a:ext cx="5027930" cy="215900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 marR="5080">
              <a:lnSpc>
                <a:spcPts val="5250"/>
              </a:lnSpc>
              <a:spcBef>
                <a:spcPts val="1150"/>
              </a:spcBef>
            </a:pPr>
            <a:r>
              <a:rPr sz="5250" b="1" spc="90" dirty="0">
                <a:latin typeface="Roboto Cn"/>
                <a:cs typeface="Roboto Cn"/>
              </a:rPr>
              <a:t>Задание</a:t>
            </a:r>
            <a:r>
              <a:rPr sz="5250" b="1" spc="-110" dirty="0">
                <a:latin typeface="Roboto Cn"/>
                <a:cs typeface="Roboto Cn"/>
              </a:rPr>
              <a:t> </a:t>
            </a:r>
            <a:r>
              <a:rPr sz="5250" b="1" spc="-25" dirty="0">
                <a:latin typeface="Roboto Cn"/>
                <a:cs typeface="Roboto Cn"/>
              </a:rPr>
              <a:t>3. </a:t>
            </a:r>
            <a:r>
              <a:rPr sz="5250" b="1" spc="195" dirty="0">
                <a:latin typeface="Roboto Cn"/>
                <a:cs typeface="Roboto Cn"/>
              </a:rPr>
              <a:t>Монологическое </a:t>
            </a:r>
            <a:r>
              <a:rPr sz="5250" b="1" spc="-10" dirty="0">
                <a:latin typeface="Roboto Cn"/>
                <a:cs typeface="Roboto Cn"/>
              </a:rPr>
              <a:t>высказывание</a:t>
            </a:r>
            <a:endParaRPr sz="5250">
              <a:latin typeface="Roboto Cn"/>
              <a:cs typeface="Roboto C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4205" y="177780"/>
            <a:ext cx="5099050" cy="4616450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sz="2600" spc="-75" dirty="0">
                <a:latin typeface="Tahoma"/>
                <a:cs typeface="Tahoma"/>
              </a:rPr>
              <a:t>Три</a:t>
            </a:r>
            <a:r>
              <a:rPr sz="2600" spc="-229" dirty="0">
                <a:latin typeface="Tahoma"/>
                <a:cs typeface="Tahoma"/>
              </a:rPr>
              <a:t> </a:t>
            </a:r>
            <a:r>
              <a:rPr sz="2600" spc="-85" dirty="0">
                <a:latin typeface="Tahoma"/>
                <a:cs typeface="Tahoma"/>
              </a:rPr>
              <a:t>темы</a:t>
            </a:r>
            <a:r>
              <a:rPr sz="2600" spc="-229" dirty="0">
                <a:latin typeface="Tahoma"/>
                <a:cs typeface="Tahoma"/>
              </a:rPr>
              <a:t> </a:t>
            </a:r>
            <a:r>
              <a:rPr sz="2600" spc="-114" dirty="0">
                <a:latin typeface="Tahoma"/>
                <a:cs typeface="Tahoma"/>
              </a:rPr>
              <a:t>для</a:t>
            </a:r>
            <a:r>
              <a:rPr sz="2600" spc="-275" dirty="0">
                <a:latin typeface="Tahoma"/>
                <a:cs typeface="Tahoma"/>
              </a:rPr>
              <a:t> </a:t>
            </a:r>
            <a:r>
              <a:rPr sz="2600" spc="-55" dirty="0">
                <a:latin typeface="Tahoma"/>
                <a:cs typeface="Tahoma"/>
              </a:rPr>
              <a:t>монолога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125" dirty="0">
                <a:latin typeface="Tahoma"/>
                <a:cs typeface="Tahoma"/>
              </a:rPr>
              <a:t>на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выбор:</a:t>
            </a:r>
            <a:endParaRPr sz="2600">
              <a:latin typeface="Tahoma"/>
              <a:cs typeface="Tahoma"/>
            </a:endParaRPr>
          </a:p>
          <a:p>
            <a:pPr marL="288290" indent="-275590">
              <a:lnSpc>
                <a:spcPts val="3025"/>
              </a:lnSpc>
              <a:spcBef>
                <a:spcPts val="1530"/>
              </a:spcBef>
              <a:buChar char="–"/>
              <a:tabLst>
                <a:tab pos="288290" algn="l"/>
              </a:tabLst>
            </a:pPr>
            <a:r>
              <a:rPr sz="2600" spc="-90" dirty="0">
                <a:latin typeface="Tahoma"/>
                <a:cs typeface="Tahoma"/>
              </a:rPr>
              <a:t>описание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фотографии;</a:t>
            </a:r>
            <a:endParaRPr sz="2600">
              <a:latin typeface="Tahoma"/>
              <a:cs typeface="Tahoma"/>
            </a:endParaRPr>
          </a:p>
          <a:p>
            <a:pPr marL="12700" marR="1231900" indent="275590">
              <a:lnSpc>
                <a:spcPts val="2930"/>
              </a:lnSpc>
              <a:spcBef>
                <a:spcPts val="155"/>
              </a:spcBef>
              <a:buChar char="–"/>
              <a:tabLst>
                <a:tab pos="288290" algn="l"/>
              </a:tabLst>
            </a:pPr>
            <a:r>
              <a:rPr sz="2600" spc="-105" dirty="0">
                <a:latin typeface="Tahoma"/>
                <a:cs typeface="Tahoma"/>
              </a:rPr>
              <a:t>повествование</a:t>
            </a:r>
            <a:r>
              <a:rPr sz="2600" spc="-210" dirty="0">
                <a:latin typeface="Tahoma"/>
                <a:cs typeface="Tahoma"/>
              </a:rPr>
              <a:t> </a:t>
            </a:r>
            <a:r>
              <a:rPr sz="2600" spc="-125" dirty="0">
                <a:latin typeface="Tahoma"/>
                <a:cs typeface="Tahoma"/>
              </a:rPr>
              <a:t>на</a:t>
            </a:r>
            <a:r>
              <a:rPr sz="2600" spc="-200" dirty="0">
                <a:latin typeface="Tahoma"/>
                <a:cs typeface="Tahoma"/>
              </a:rPr>
              <a:t> </a:t>
            </a:r>
            <a:r>
              <a:rPr sz="2600" spc="-65" dirty="0">
                <a:latin typeface="Tahoma"/>
                <a:cs typeface="Tahoma"/>
              </a:rPr>
              <a:t>основе </a:t>
            </a:r>
            <a:r>
              <a:rPr sz="2600" spc="-75" dirty="0">
                <a:latin typeface="Tahoma"/>
                <a:cs typeface="Tahoma"/>
              </a:rPr>
              <a:t>жизненного</a:t>
            </a:r>
            <a:r>
              <a:rPr sz="2600" spc="-17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опыта;</a:t>
            </a:r>
            <a:endParaRPr sz="2600">
              <a:latin typeface="Tahoma"/>
              <a:cs typeface="Tahoma"/>
            </a:endParaRPr>
          </a:p>
          <a:p>
            <a:pPr marL="288290" indent="-275590">
              <a:lnSpc>
                <a:spcPts val="2755"/>
              </a:lnSpc>
              <a:buChar char="–"/>
              <a:tabLst>
                <a:tab pos="288290" algn="l"/>
              </a:tabLst>
            </a:pPr>
            <a:r>
              <a:rPr sz="2600" spc="-90" dirty="0">
                <a:latin typeface="Tahoma"/>
                <a:cs typeface="Tahoma"/>
              </a:rPr>
              <a:t>рассуждение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по</a:t>
            </a:r>
            <a:r>
              <a:rPr sz="2600" spc="-20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определенной</a:t>
            </a:r>
            <a:endParaRPr sz="2600">
              <a:latin typeface="Tahoma"/>
              <a:cs typeface="Tahoma"/>
            </a:endParaRPr>
          </a:p>
          <a:p>
            <a:pPr marL="12700">
              <a:lnSpc>
                <a:spcPts val="3020"/>
              </a:lnSpc>
            </a:pPr>
            <a:r>
              <a:rPr sz="2600" spc="-10" dirty="0">
                <a:latin typeface="Tahoma"/>
                <a:cs typeface="Tahoma"/>
              </a:rPr>
              <a:t>проблеме.</a:t>
            </a:r>
            <a:endParaRPr sz="2600">
              <a:latin typeface="Tahoma"/>
              <a:cs typeface="Tahoma"/>
            </a:endParaRPr>
          </a:p>
          <a:p>
            <a:pPr marL="12700" marR="5080">
              <a:lnSpc>
                <a:spcPts val="2920"/>
              </a:lnSpc>
              <a:spcBef>
                <a:spcPts val="1795"/>
              </a:spcBef>
            </a:pPr>
            <a:r>
              <a:rPr sz="2600" spc="-150" dirty="0">
                <a:latin typeface="Tahoma"/>
                <a:cs typeface="Tahoma"/>
              </a:rPr>
              <a:t>1</a:t>
            </a:r>
            <a:r>
              <a:rPr sz="2600" spc="-290" dirty="0">
                <a:latin typeface="Tahoma"/>
                <a:cs typeface="Tahoma"/>
              </a:rPr>
              <a:t> </a:t>
            </a:r>
            <a:r>
              <a:rPr sz="2600" spc="-40" dirty="0">
                <a:latin typeface="Tahoma"/>
                <a:cs typeface="Tahoma"/>
              </a:rPr>
              <a:t>минута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-125" dirty="0">
                <a:latin typeface="Tahoma"/>
                <a:cs typeface="Tahoma"/>
              </a:rPr>
              <a:t>на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-45" dirty="0">
                <a:latin typeface="Tahoma"/>
                <a:cs typeface="Tahoma"/>
              </a:rPr>
              <a:t>подготовку</a:t>
            </a:r>
            <a:r>
              <a:rPr sz="2600" spc="-260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и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150" dirty="0">
                <a:latin typeface="Tahoma"/>
                <a:cs typeface="Tahoma"/>
              </a:rPr>
              <a:t>3</a:t>
            </a:r>
            <a:r>
              <a:rPr sz="2600" spc="-29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минуты </a:t>
            </a:r>
            <a:r>
              <a:rPr sz="2600" spc="-125" dirty="0">
                <a:latin typeface="Tahoma"/>
                <a:cs typeface="Tahoma"/>
              </a:rPr>
              <a:t>на</a:t>
            </a:r>
            <a:r>
              <a:rPr sz="2600" spc="-25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монолог.</a:t>
            </a:r>
            <a:endParaRPr sz="2600">
              <a:latin typeface="Tahoma"/>
              <a:cs typeface="Tahoma"/>
            </a:endParaRPr>
          </a:p>
          <a:p>
            <a:pPr marL="12700" marR="362585">
              <a:lnSpc>
                <a:spcPts val="2930"/>
              </a:lnSpc>
              <a:spcBef>
                <a:spcPts val="1730"/>
              </a:spcBef>
            </a:pPr>
            <a:r>
              <a:rPr sz="2600" spc="-25" dirty="0">
                <a:latin typeface="Tahoma"/>
                <a:cs typeface="Tahoma"/>
              </a:rPr>
              <a:t>Для</a:t>
            </a:r>
            <a:r>
              <a:rPr sz="2600" spc="-270" dirty="0">
                <a:latin typeface="Tahoma"/>
                <a:cs typeface="Tahoma"/>
              </a:rPr>
              <a:t> </a:t>
            </a:r>
            <a:r>
              <a:rPr sz="2600" spc="-65" dirty="0">
                <a:latin typeface="Tahoma"/>
                <a:cs typeface="Tahoma"/>
              </a:rPr>
              <a:t>каждого</a:t>
            </a:r>
            <a:r>
              <a:rPr sz="2600" spc="-215" dirty="0">
                <a:latin typeface="Tahoma"/>
                <a:cs typeface="Tahoma"/>
              </a:rPr>
              <a:t> </a:t>
            </a:r>
            <a:r>
              <a:rPr sz="2600" spc="-100" dirty="0">
                <a:latin typeface="Tahoma"/>
                <a:cs typeface="Tahoma"/>
              </a:rPr>
              <a:t>типа</a:t>
            </a:r>
            <a:r>
              <a:rPr sz="2600" spc="-229" dirty="0">
                <a:latin typeface="Tahoma"/>
                <a:cs typeface="Tahoma"/>
              </a:rPr>
              <a:t> </a:t>
            </a:r>
            <a:r>
              <a:rPr sz="2600" spc="-55" dirty="0">
                <a:latin typeface="Tahoma"/>
                <a:cs typeface="Tahoma"/>
              </a:rPr>
              <a:t>монолога</a:t>
            </a:r>
            <a:r>
              <a:rPr sz="2600" spc="-229" dirty="0">
                <a:latin typeface="Tahoma"/>
                <a:cs typeface="Tahoma"/>
              </a:rPr>
              <a:t> </a:t>
            </a:r>
            <a:r>
              <a:rPr sz="2600" spc="-45" dirty="0">
                <a:latin typeface="Tahoma"/>
                <a:cs typeface="Tahoma"/>
              </a:rPr>
              <a:t>есть </a:t>
            </a:r>
            <a:r>
              <a:rPr sz="2600" spc="-105" dirty="0">
                <a:latin typeface="Tahoma"/>
                <a:cs typeface="Tahoma"/>
              </a:rPr>
              <a:t>карточка-</a:t>
            </a:r>
            <a:r>
              <a:rPr sz="2600" spc="-10" dirty="0">
                <a:latin typeface="Tahoma"/>
                <a:cs typeface="Tahoma"/>
              </a:rPr>
              <a:t>подсказка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970" y="571500"/>
            <a:ext cx="7889278" cy="51911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380"/>
              </a:spcBef>
            </a:pPr>
            <a:r>
              <a:rPr spc="-95" dirty="0"/>
              <a:t>Задание</a:t>
            </a:r>
            <a:r>
              <a:rPr spc="-215" dirty="0"/>
              <a:t> </a:t>
            </a:r>
            <a:r>
              <a:rPr spc="-50" dirty="0"/>
              <a:t>3 </a:t>
            </a:r>
            <a:r>
              <a:rPr spc="-85" dirty="0"/>
              <a:t>оценивают</a:t>
            </a:r>
            <a:r>
              <a:rPr spc="-245" dirty="0"/>
              <a:t> </a:t>
            </a:r>
            <a:r>
              <a:rPr spc="-60" dirty="0"/>
              <a:t>по </a:t>
            </a:r>
            <a:r>
              <a:rPr spc="-150" dirty="0"/>
              <a:t>2</a:t>
            </a:r>
            <a:r>
              <a:rPr spc="-305" dirty="0"/>
              <a:t> </a:t>
            </a:r>
            <a:r>
              <a:rPr spc="-10" dirty="0"/>
              <a:t>группам критериев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68196" y="2901949"/>
            <a:ext cx="1017905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b="1" spc="-50" dirty="0">
                <a:solidFill>
                  <a:srgbClr val="E10000"/>
                </a:solidFill>
                <a:latin typeface="Roboto Cn"/>
                <a:cs typeface="Roboto Cn"/>
              </a:rPr>
              <a:t>3</a:t>
            </a:r>
            <a:endParaRPr sz="15000">
              <a:latin typeface="Roboto Cn"/>
              <a:cs typeface="Roboto C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8753" y="4901437"/>
            <a:ext cx="20129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50" dirty="0">
                <a:solidFill>
                  <a:srgbClr val="E10000"/>
                </a:solidFill>
                <a:latin typeface="Tahoma"/>
                <a:cs typeface="Tahoma"/>
              </a:rPr>
              <a:t>балла</a:t>
            </a:r>
            <a:r>
              <a:rPr sz="2250" spc="-245" dirty="0">
                <a:solidFill>
                  <a:srgbClr val="E10000"/>
                </a:solidFill>
                <a:latin typeface="Tahoma"/>
                <a:cs typeface="Tahoma"/>
              </a:rPr>
              <a:t> </a:t>
            </a:r>
            <a:r>
              <a:rPr sz="2250" spc="-25" dirty="0">
                <a:solidFill>
                  <a:srgbClr val="E10000"/>
                </a:solidFill>
                <a:latin typeface="Tahoma"/>
                <a:cs typeface="Tahoma"/>
              </a:rPr>
              <a:t>максимум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8753" y="5187187"/>
            <a:ext cx="2073275" cy="65532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555"/>
              </a:spcBef>
            </a:pPr>
            <a:r>
              <a:rPr sz="2250" spc="-40" dirty="0">
                <a:latin typeface="Tahoma"/>
                <a:cs typeface="Tahoma"/>
              </a:rPr>
              <a:t>можно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получить </a:t>
            </a:r>
            <a:r>
              <a:rPr sz="2250" spc="-160" dirty="0">
                <a:latin typeface="Tahoma"/>
                <a:cs typeface="Tahoma"/>
              </a:rPr>
              <a:t>за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30" dirty="0">
                <a:latin typeface="Tahoma"/>
                <a:cs typeface="Tahoma"/>
              </a:rPr>
              <a:t>задание</a:t>
            </a:r>
            <a:r>
              <a:rPr sz="2250" spc="-19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3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1278032"/>
            <a:ext cx="3122295" cy="149225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 marR="5080">
              <a:lnSpc>
                <a:spcPts val="5250"/>
              </a:lnSpc>
              <a:spcBef>
                <a:spcPts val="1150"/>
              </a:spcBef>
            </a:pPr>
            <a:r>
              <a:rPr sz="5250" b="1" spc="90" dirty="0">
                <a:latin typeface="Roboto Cn"/>
                <a:cs typeface="Roboto Cn"/>
              </a:rPr>
              <a:t>Задание</a:t>
            </a:r>
            <a:r>
              <a:rPr sz="5250" b="1" spc="-120" dirty="0">
                <a:latin typeface="Roboto Cn"/>
                <a:cs typeface="Roboto Cn"/>
              </a:rPr>
              <a:t> </a:t>
            </a:r>
            <a:r>
              <a:rPr sz="5250" b="1" spc="-40" dirty="0">
                <a:latin typeface="Roboto Cn"/>
                <a:cs typeface="Roboto Cn"/>
              </a:rPr>
              <a:t>4. </a:t>
            </a:r>
            <a:r>
              <a:rPr sz="5250" b="1" spc="325" dirty="0">
                <a:latin typeface="Roboto Cn"/>
                <a:cs typeface="Roboto Cn"/>
              </a:rPr>
              <a:t>Диалог</a:t>
            </a:r>
            <a:endParaRPr sz="5250" dirty="0">
              <a:latin typeface="Roboto Cn"/>
              <a:cs typeface="Roboto C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48400" y="838200"/>
            <a:ext cx="5208905" cy="331152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380"/>
              </a:spcBef>
            </a:pPr>
            <a:r>
              <a:rPr sz="2600" spc="-60" dirty="0">
                <a:latin typeface="Tahoma"/>
                <a:cs typeface="Tahoma"/>
              </a:rPr>
              <a:t>Собеседник-</a:t>
            </a:r>
            <a:r>
              <a:rPr sz="2600" spc="-90" dirty="0">
                <a:latin typeface="Tahoma"/>
                <a:cs typeface="Tahoma"/>
              </a:rPr>
              <a:t>экзаменатор </a:t>
            </a:r>
            <a:r>
              <a:rPr sz="2600" spc="-10" dirty="0">
                <a:latin typeface="Tahoma"/>
                <a:cs typeface="Tahoma"/>
              </a:rPr>
              <a:t>задаст </a:t>
            </a:r>
            <a:r>
              <a:rPr sz="2600" spc="-90" dirty="0">
                <a:latin typeface="Tahoma"/>
                <a:cs typeface="Tahoma"/>
              </a:rPr>
              <a:t>вопросы</a:t>
            </a:r>
            <a:r>
              <a:rPr sz="2600" spc="-19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по</a:t>
            </a:r>
            <a:r>
              <a:rPr sz="2600" spc="-190" dirty="0">
                <a:latin typeface="Tahoma"/>
                <a:cs typeface="Tahoma"/>
              </a:rPr>
              <a:t> </a:t>
            </a:r>
            <a:r>
              <a:rPr sz="2600" spc="-105" dirty="0">
                <a:latin typeface="Tahoma"/>
                <a:cs typeface="Tahoma"/>
              </a:rPr>
              <a:t>карточке-</a:t>
            </a:r>
            <a:r>
              <a:rPr sz="2600" spc="-90" dirty="0">
                <a:latin typeface="Tahoma"/>
                <a:cs typeface="Tahoma"/>
              </a:rPr>
              <a:t>теме,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которую </a:t>
            </a:r>
            <a:r>
              <a:rPr sz="2600" spc="-120" dirty="0">
                <a:latin typeface="Tahoma"/>
                <a:cs typeface="Tahoma"/>
              </a:rPr>
              <a:t>выбрал</a:t>
            </a:r>
            <a:r>
              <a:rPr sz="2600" spc="-27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ученик.</a:t>
            </a:r>
            <a:endParaRPr sz="2600" dirty="0">
              <a:latin typeface="Tahoma"/>
              <a:cs typeface="Tahoma"/>
            </a:endParaRPr>
          </a:p>
          <a:p>
            <a:pPr marL="12700" marR="200025">
              <a:lnSpc>
                <a:spcPts val="2930"/>
              </a:lnSpc>
              <a:spcBef>
                <a:spcPts val="1710"/>
              </a:spcBef>
            </a:pPr>
            <a:r>
              <a:rPr sz="2600" spc="-70" dirty="0">
                <a:latin typeface="Tahoma"/>
                <a:cs typeface="Tahoma"/>
              </a:rPr>
              <a:t>Вопросы</a:t>
            </a:r>
            <a:r>
              <a:rPr sz="2600" spc="-190" dirty="0">
                <a:latin typeface="Tahoma"/>
                <a:cs typeface="Tahoma"/>
              </a:rPr>
              <a:t> </a:t>
            </a:r>
            <a:r>
              <a:rPr sz="2600" spc="-85" dirty="0">
                <a:latin typeface="Tahoma"/>
                <a:cs typeface="Tahoma"/>
              </a:rPr>
              <a:t>собеседника</a:t>
            </a:r>
            <a:r>
              <a:rPr sz="2600" spc="-190" dirty="0">
                <a:latin typeface="Tahoma"/>
                <a:cs typeface="Tahoma"/>
              </a:rPr>
              <a:t> </a:t>
            </a:r>
            <a:r>
              <a:rPr sz="2600" spc="-95" dirty="0">
                <a:latin typeface="Tahoma"/>
                <a:cs typeface="Tahoma"/>
              </a:rPr>
              <a:t>прописаны</a:t>
            </a:r>
            <a:r>
              <a:rPr sz="2600" spc="-190" dirty="0">
                <a:latin typeface="Tahoma"/>
                <a:cs typeface="Tahoma"/>
              </a:rPr>
              <a:t> </a:t>
            </a:r>
            <a:r>
              <a:rPr sz="2600" spc="-50" dirty="0">
                <a:latin typeface="Tahoma"/>
                <a:cs typeface="Tahoma"/>
              </a:rPr>
              <a:t>в </a:t>
            </a:r>
            <a:r>
              <a:rPr sz="2600" spc="-75" dirty="0">
                <a:latin typeface="Tahoma"/>
                <a:cs typeface="Tahoma"/>
              </a:rPr>
              <a:t>экзаменационном</a:t>
            </a:r>
            <a:r>
              <a:rPr sz="2600" spc="-14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материале.</a:t>
            </a:r>
            <a:endParaRPr sz="2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sz="2600" spc="-75" dirty="0">
                <a:latin typeface="Tahoma"/>
                <a:cs typeface="Tahoma"/>
              </a:rPr>
              <a:t>Длительность:</a:t>
            </a:r>
            <a:r>
              <a:rPr sz="2600" spc="-229" dirty="0">
                <a:latin typeface="Tahoma"/>
                <a:cs typeface="Tahoma"/>
              </a:rPr>
              <a:t> </a:t>
            </a:r>
            <a:r>
              <a:rPr sz="2600" spc="-150" dirty="0">
                <a:latin typeface="Tahoma"/>
                <a:cs typeface="Tahoma"/>
              </a:rPr>
              <a:t>3</a:t>
            </a:r>
            <a:r>
              <a:rPr sz="2600" spc="-27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минуты.</a:t>
            </a:r>
            <a:endParaRPr sz="2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sz="2600" dirty="0">
                <a:latin typeface="Tahoma"/>
                <a:cs typeface="Tahoma"/>
              </a:rPr>
              <a:t>Не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предусматривает</a:t>
            </a:r>
            <a:r>
              <a:rPr sz="2600" spc="-254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подготовку</a:t>
            </a:r>
            <a:endParaRPr sz="2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3401" y="571500"/>
            <a:ext cx="7806747" cy="51645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380"/>
              </a:spcBef>
            </a:pPr>
            <a:r>
              <a:rPr spc="-95" dirty="0"/>
              <a:t>Задание</a:t>
            </a:r>
            <a:r>
              <a:rPr spc="-215" dirty="0"/>
              <a:t> </a:t>
            </a:r>
            <a:r>
              <a:rPr spc="-50" dirty="0"/>
              <a:t>4 </a:t>
            </a:r>
            <a:r>
              <a:rPr spc="-85" dirty="0"/>
              <a:t>оценивают</a:t>
            </a:r>
            <a:r>
              <a:rPr spc="-245" dirty="0"/>
              <a:t> </a:t>
            </a:r>
            <a:r>
              <a:rPr spc="-60" dirty="0"/>
              <a:t>по </a:t>
            </a:r>
            <a:r>
              <a:rPr spc="-10" dirty="0"/>
              <a:t>одному критерию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68196" y="2901949"/>
            <a:ext cx="1017905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b="1" spc="-50" dirty="0">
                <a:solidFill>
                  <a:srgbClr val="E10000"/>
                </a:solidFill>
                <a:latin typeface="Roboto Cn"/>
                <a:cs typeface="Roboto Cn"/>
              </a:rPr>
              <a:t>3</a:t>
            </a:r>
            <a:endParaRPr sz="15000">
              <a:latin typeface="Roboto Cn"/>
              <a:cs typeface="Roboto C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8753" y="4901437"/>
            <a:ext cx="20129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50" dirty="0">
                <a:solidFill>
                  <a:srgbClr val="E10000"/>
                </a:solidFill>
                <a:latin typeface="Tahoma"/>
                <a:cs typeface="Tahoma"/>
              </a:rPr>
              <a:t>балла</a:t>
            </a:r>
            <a:r>
              <a:rPr sz="2250" spc="-245" dirty="0">
                <a:solidFill>
                  <a:srgbClr val="E10000"/>
                </a:solidFill>
                <a:latin typeface="Tahoma"/>
                <a:cs typeface="Tahoma"/>
              </a:rPr>
              <a:t> </a:t>
            </a:r>
            <a:r>
              <a:rPr sz="2250" spc="-25" dirty="0">
                <a:solidFill>
                  <a:srgbClr val="E10000"/>
                </a:solidFill>
                <a:latin typeface="Tahoma"/>
                <a:cs typeface="Tahoma"/>
              </a:rPr>
              <a:t>максимум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8753" y="5187187"/>
            <a:ext cx="2073275" cy="65532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555"/>
              </a:spcBef>
            </a:pPr>
            <a:r>
              <a:rPr sz="2250" spc="-40" dirty="0">
                <a:latin typeface="Tahoma"/>
                <a:cs typeface="Tahoma"/>
              </a:rPr>
              <a:t>можно</a:t>
            </a:r>
            <a:r>
              <a:rPr sz="2250" spc="-220" dirty="0">
                <a:latin typeface="Tahoma"/>
                <a:cs typeface="Tahoma"/>
              </a:rPr>
              <a:t> </a:t>
            </a:r>
            <a:r>
              <a:rPr sz="2250" spc="-70" dirty="0">
                <a:latin typeface="Tahoma"/>
                <a:cs typeface="Tahoma"/>
              </a:rPr>
              <a:t>получить </a:t>
            </a:r>
            <a:r>
              <a:rPr sz="2250" spc="-160" dirty="0">
                <a:latin typeface="Tahoma"/>
                <a:cs typeface="Tahoma"/>
              </a:rPr>
              <a:t>за</a:t>
            </a:r>
            <a:r>
              <a:rPr sz="2250" spc="-270" dirty="0">
                <a:latin typeface="Tahoma"/>
                <a:cs typeface="Tahoma"/>
              </a:rPr>
              <a:t> </a:t>
            </a:r>
            <a:r>
              <a:rPr sz="2250" spc="-130" dirty="0">
                <a:latin typeface="Tahoma"/>
                <a:cs typeface="Tahoma"/>
              </a:rPr>
              <a:t>задание</a:t>
            </a:r>
            <a:r>
              <a:rPr sz="2250" spc="-195" dirty="0">
                <a:latin typeface="Tahoma"/>
                <a:cs typeface="Tahoma"/>
              </a:rPr>
              <a:t> </a:t>
            </a:r>
            <a:r>
              <a:rPr sz="2250" spc="-60" dirty="0">
                <a:latin typeface="Tahoma"/>
                <a:cs typeface="Tahoma"/>
              </a:rPr>
              <a:t>4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1371600"/>
            <a:ext cx="4648200" cy="2186496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 marR="5080" algn="ctr">
              <a:lnSpc>
                <a:spcPts val="5250"/>
              </a:lnSpc>
              <a:spcBef>
                <a:spcPts val="1150"/>
              </a:spcBef>
            </a:pPr>
            <a:r>
              <a:rPr sz="5250" b="1" spc="120" dirty="0">
                <a:latin typeface="Roboto Cn"/>
                <a:cs typeface="Roboto Cn"/>
              </a:rPr>
              <a:t>оценка</a:t>
            </a:r>
            <a:r>
              <a:rPr sz="5250" b="1" spc="-80" dirty="0">
                <a:latin typeface="Roboto Cn"/>
                <a:cs typeface="Roboto Cn"/>
              </a:rPr>
              <a:t> </a:t>
            </a:r>
            <a:r>
              <a:rPr sz="5250" b="1" spc="-25" dirty="0">
                <a:latin typeface="Roboto Cn"/>
                <a:cs typeface="Roboto Cn"/>
              </a:rPr>
              <a:t>за </a:t>
            </a:r>
            <a:r>
              <a:rPr sz="5250" b="1" spc="150" dirty="0">
                <a:latin typeface="Roboto Cn"/>
                <a:cs typeface="Roboto Cn"/>
              </a:rPr>
              <a:t>грамотность </a:t>
            </a:r>
            <a:r>
              <a:rPr sz="5250" b="1" spc="204" dirty="0">
                <a:latin typeface="Roboto Cn"/>
                <a:cs typeface="Roboto Cn"/>
              </a:rPr>
              <a:t>речи</a:t>
            </a:r>
            <a:endParaRPr sz="5250" dirty="0">
              <a:latin typeface="Roboto Cn"/>
              <a:cs typeface="Roboto C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34931"/>
            <a:ext cx="6400800" cy="12246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329555" algn="l"/>
              </a:tabLst>
            </a:pPr>
            <a:r>
              <a:rPr sz="7875" b="1" spc="330" baseline="-12169" dirty="0">
                <a:latin typeface="Roboto Cn"/>
                <a:cs typeface="Roboto Cn"/>
              </a:rPr>
              <a:t>Дополнительная</a:t>
            </a:r>
            <a:r>
              <a:rPr sz="7875" b="1" baseline="-12169" dirty="0">
                <a:latin typeface="Roboto Cn"/>
                <a:cs typeface="Roboto Cn"/>
              </a:rPr>
              <a:t>	</a:t>
            </a:r>
            <a:endParaRPr sz="2600" dirty="0">
              <a:latin typeface="Roboto Cn"/>
              <a:cs typeface="Roboto C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7000" y="1828800"/>
            <a:ext cx="5380990" cy="3098925"/>
          </a:xfrm>
          <a:prstGeom prst="rect">
            <a:avLst/>
          </a:prstGeom>
        </p:spPr>
        <p:txBody>
          <a:bodyPr vert="horz" wrap="square" lIns="0" tIns="206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lang="ru-RU" sz="2600" spc="-55" dirty="0" smtClean="0"/>
              <a:t>Грамотность</a:t>
            </a:r>
            <a:r>
              <a:rPr lang="ru-RU" sz="2600" spc="-229" dirty="0" smtClean="0"/>
              <a:t> </a:t>
            </a:r>
            <a:r>
              <a:rPr lang="ru-RU" sz="2600" spc="-130" dirty="0" smtClean="0"/>
              <a:t>речи</a:t>
            </a:r>
            <a:r>
              <a:rPr lang="ru-RU" sz="2600" spc="-185" dirty="0" smtClean="0"/>
              <a:t> </a:t>
            </a:r>
            <a:r>
              <a:rPr lang="ru-RU" sz="2600" spc="-110" dirty="0" smtClean="0"/>
              <a:t>оценивается</a:t>
            </a:r>
            <a:r>
              <a:rPr lang="ru-RU" sz="2600" spc="-235" dirty="0" smtClean="0"/>
              <a:t> </a:t>
            </a:r>
            <a:r>
              <a:rPr lang="ru-RU" sz="2600" spc="-50" dirty="0" smtClean="0"/>
              <a:t>в </a:t>
            </a:r>
            <a:r>
              <a:rPr sz="2600" spc="-80" dirty="0" err="1" smtClean="0">
                <a:latin typeface="Tahoma"/>
                <a:cs typeface="Tahoma"/>
              </a:rPr>
              <a:t>целом</a:t>
            </a:r>
            <a:r>
              <a:rPr sz="2600" spc="-250" dirty="0" smtClean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по</a:t>
            </a:r>
            <a:r>
              <a:rPr sz="2600" spc="-220" dirty="0">
                <a:latin typeface="Tahoma"/>
                <a:cs typeface="Tahoma"/>
              </a:rPr>
              <a:t> </a:t>
            </a:r>
            <a:r>
              <a:rPr sz="2600" spc="-90" dirty="0">
                <a:latin typeface="Tahoma"/>
                <a:cs typeface="Tahoma"/>
              </a:rPr>
              <a:t>заданиям</a:t>
            </a:r>
            <a:r>
              <a:rPr sz="2600" spc="-245" dirty="0">
                <a:latin typeface="Tahoma"/>
                <a:cs typeface="Tahoma"/>
              </a:rPr>
              <a:t> </a:t>
            </a:r>
            <a:r>
              <a:rPr sz="2600" spc="-20" dirty="0">
                <a:latin typeface="Tahoma"/>
                <a:cs typeface="Tahoma"/>
              </a:rPr>
              <a:t>1–4.</a:t>
            </a:r>
            <a:endParaRPr sz="2600" dirty="0">
              <a:latin typeface="Tahoma"/>
              <a:cs typeface="Tahoma"/>
            </a:endParaRPr>
          </a:p>
          <a:p>
            <a:pPr marL="12700" marR="5080">
              <a:lnSpc>
                <a:spcPts val="2920"/>
              </a:lnSpc>
              <a:spcBef>
                <a:spcPts val="1795"/>
              </a:spcBef>
            </a:pPr>
            <a:r>
              <a:rPr sz="2600" spc="-105" dirty="0">
                <a:latin typeface="Tahoma"/>
                <a:cs typeface="Tahoma"/>
              </a:rPr>
              <a:t>Если</a:t>
            </a:r>
            <a:r>
              <a:rPr sz="2600" spc="-204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участник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итогового </a:t>
            </a:r>
            <a:r>
              <a:rPr sz="2600" spc="-90" dirty="0">
                <a:latin typeface="Tahoma"/>
                <a:cs typeface="Tahoma"/>
              </a:rPr>
              <a:t>собеседования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120" dirty="0">
                <a:latin typeface="Tahoma"/>
                <a:cs typeface="Tahoma"/>
              </a:rPr>
              <a:t>не</a:t>
            </a:r>
            <a:r>
              <a:rPr sz="2600" spc="-210" dirty="0">
                <a:latin typeface="Tahoma"/>
                <a:cs typeface="Tahoma"/>
              </a:rPr>
              <a:t> </a:t>
            </a:r>
            <a:r>
              <a:rPr sz="2600" spc="-75" dirty="0">
                <a:latin typeface="Tahoma"/>
                <a:cs typeface="Tahoma"/>
              </a:rPr>
              <a:t>приступал</a:t>
            </a:r>
            <a:r>
              <a:rPr sz="2600" spc="-254" dirty="0">
                <a:latin typeface="Tahoma"/>
                <a:cs typeface="Tahoma"/>
              </a:rPr>
              <a:t> </a:t>
            </a:r>
            <a:r>
              <a:rPr sz="2600" spc="-50" dirty="0">
                <a:latin typeface="Tahoma"/>
                <a:cs typeface="Tahoma"/>
              </a:rPr>
              <a:t>к </a:t>
            </a:r>
            <a:r>
              <a:rPr sz="2600" spc="-100" dirty="0">
                <a:latin typeface="Tahoma"/>
                <a:cs typeface="Tahoma"/>
              </a:rPr>
              <a:t>выполнению</a:t>
            </a:r>
            <a:r>
              <a:rPr sz="2600" spc="-270" dirty="0">
                <a:latin typeface="Tahoma"/>
                <a:cs typeface="Tahoma"/>
              </a:rPr>
              <a:t> </a:t>
            </a:r>
            <a:r>
              <a:rPr sz="2600" spc="-65" dirty="0">
                <a:latin typeface="Tahoma"/>
                <a:cs typeface="Tahoma"/>
              </a:rPr>
              <a:t>двух</a:t>
            </a:r>
            <a:r>
              <a:rPr sz="2600" spc="-210" dirty="0">
                <a:latin typeface="Tahoma"/>
                <a:cs typeface="Tahoma"/>
              </a:rPr>
              <a:t> </a:t>
            </a:r>
            <a:r>
              <a:rPr sz="2600" spc="-105" dirty="0">
                <a:latin typeface="Tahoma"/>
                <a:cs typeface="Tahoma"/>
              </a:rPr>
              <a:t>или</a:t>
            </a:r>
            <a:r>
              <a:rPr sz="2600" spc="-220" dirty="0">
                <a:latin typeface="Tahoma"/>
                <a:cs typeface="Tahoma"/>
              </a:rPr>
              <a:t> </a:t>
            </a:r>
            <a:r>
              <a:rPr sz="2600" spc="-114" dirty="0">
                <a:latin typeface="Tahoma"/>
                <a:cs typeface="Tahoma"/>
              </a:rPr>
              <a:t>более</a:t>
            </a:r>
            <a:r>
              <a:rPr sz="2600" spc="-235" dirty="0">
                <a:latin typeface="Tahoma"/>
                <a:cs typeface="Tahoma"/>
              </a:rPr>
              <a:t> </a:t>
            </a:r>
            <a:r>
              <a:rPr sz="2600" spc="-75" dirty="0">
                <a:latin typeface="Tahoma"/>
                <a:cs typeface="Tahoma"/>
              </a:rPr>
              <a:t>заданий, </a:t>
            </a:r>
            <a:r>
              <a:rPr sz="2600" spc="-35" dirty="0">
                <a:latin typeface="Tahoma"/>
                <a:cs typeface="Tahoma"/>
              </a:rPr>
              <a:t>то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80" dirty="0">
                <a:latin typeface="Tahoma"/>
                <a:cs typeface="Tahoma"/>
              </a:rPr>
              <a:t>по</a:t>
            </a:r>
            <a:r>
              <a:rPr sz="2600" spc="-225" dirty="0">
                <a:latin typeface="Tahoma"/>
                <a:cs typeface="Tahoma"/>
              </a:rPr>
              <a:t> </a:t>
            </a:r>
            <a:r>
              <a:rPr sz="2600" spc="-100" dirty="0">
                <a:latin typeface="Tahoma"/>
                <a:cs typeface="Tahoma"/>
              </a:rPr>
              <a:t>всем</a:t>
            </a:r>
            <a:r>
              <a:rPr sz="2600" spc="-254" dirty="0">
                <a:latin typeface="Tahoma"/>
                <a:cs typeface="Tahoma"/>
              </a:rPr>
              <a:t> </a:t>
            </a:r>
            <a:r>
              <a:rPr sz="2600" spc="-70" dirty="0">
                <a:latin typeface="Tahoma"/>
                <a:cs typeface="Tahoma"/>
              </a:rPr>
              <a:t>критериям</a:t>
            </a:r>
            <a:r>
              <a:rPr sz="2600" spc="-25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оценивания </a:t>
            </a:r>
            <a:r>
              <a:rPr sz="2600" spc="-40" dirty="0">
                <a:latin typeface="Tahoma"/>
                <a:cs typeface="Tahoma"/>
              </a:rPr>
              <a:t>грамотности</a:t>
            </a:r>
            <a:r>
              <a:rPr sz="2600" spc="-204" dirty="0">
                <a:latin typeface="Tahoma"/>
                <a:cs typeface="Tahoma"/>
              </a:rPr>
              <a:t> </a:t>
            </a:r>
            <a:r>
              <a:rPr sz="2600" spc="-130" dirty="0">
                <a:latin typeface="Tahoma"/>
                <a:cs typeface="Tahoma"/>
              </a:rPr>
              <a:t>речи</a:t>
            </a:r>
            <a:r>
              <a:rPr sz="2600" spc="-204" dirty="0">
                <a:latin typeface="Tahoma"/>
                <a:cs typeface="Tahoma"/>
              </a:rPr>
              <a:t> </a:t>
            </a:r>
            <a:r>
              <a:rPr sz="2600" spc="-95" dirty="0">
                <a:latin typeface="Tahoma"/>
                <a:cs typeface="Tahoma"/>
              </a:rPr>
              <a:t>ставится</a:t>
            </a:r>
            <a:r>
              <a:rPr sz="2600" spc="-245" dirty="0">
                <a:latin typeface="Tahoma"/>
                <a:cs typeface="Tahoma"/>
              </a:rPr>
              <a:t> </a:t>
            </a:r>
            <a:r>
              <a:rPr sz="2600" spc="-150" dirty="0">
                <a:latin typeface="Tahoma"/>
                <a:cs typeface="Tahoma"/>
              </a:rPr>
              <a:t>0</a:t>
            </a:r>
            <a:r>
              <a:rPr sz="2600" spc="-260" dirty="0">
                <a:latin typeface="Tahoma"/>
                <a:cs typeface="Tahoma"/>
              </a:rPr>
              <a:t> </a:t>
            </a:r>
            <a:r>
              <a:rPr sz="2600" spc="-10" dirty="0">
                <a:latin typeface="Tahoma"/>
                <a:cs typeface="Tahoma"/>
              </a:rPr>
              <a:t>баллов</a:t>
            </a:r>
            <a:endParaRPr sz="2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3391" y="571505"/>
            <a:ext cx="7763966" cy="51911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26550" y="368401"/>
            <a:ext cx="2298065" cy="19113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3025"/>
              </a:lnSpc>
              <a:spcBef>
                <a:spcPts val="125"/>
              </a:spcBef>
            </a:pPr>
            <a:r>
              <a:rPr spc="-10" dirty="0"/>
              <a:t>Максимум</a:t>
            </a:r>
          </a:p>
          <a:p>
            <a:pPr marL="12700" marR="5080">
              <a:lnSpc>
                <a:spcPts val="2920"/>
              </a:lnSpc>
              <a:spcBef>
                <a:spcPts val="165"/>
              </a:spcBef>
            </a:pPr>
            <a:r>
              <a:rPr spc="-150" dirty="0"/>
              <a:t>7</a:t>
            </a:r>
            <a:r>
              <a:rPr spc="-280" dirty="0"/>
              <a:t> </a:t>
            </a:r>
            <a:r>
              <a:rPr spc="-130" dirty="0"/>
              <a:t>баллов</a:t>
            </a:r>
            <a:r>
              <a:rPr spc="-229" dirty="0"/>
              <a:t> </a:t>
            </a:r>
            <a:r>
              <a:rPr spc="-10" dirty="0"/>
              <a:t>можно </a:t>
            </a:r>
            <a:r>
              <a:rPr spc="-85" dirty="0"/>
              <a:t>получить</a:t>
            </a:r>
            <a:r>
              <a:rPr spc="-254" dirty="0"/>
              <a:t> </a:t>
            </a:r>
            <a:r>
              <a:rPr spc="-25" dirty="0"/>
              <a:t>за </a:t>
            </a:r>
            <a:r>
              <a:rPr spc="-10" dirty="0"/>
              <a:t>грамотность </a:t>
            </a:r>
            <a:r>
              <a:rPr spc="-20" dirty="0"/>
              <a:t>речи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68196" y="2901955"/>
            <a:ext cx="1017905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b="1" spc="-50" dirty="0">
                <a:solidFill>
                  <a:srgbClr val="E10000"/>
                </a:solidFill>
                <a:latin typeface="Roboto Cn"/>
                <a:cs typeface="Roboto Cn"/>
              </a:rPr>
              <a:t>4</a:t>
            </a:r>
            <a:endParaRPr sz="15000">
              <a:latin typeface="Roboto Cn"/>
              <a:cs typeface="Roboto C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8753" y="4901443"/>
            <a:ext cx="91694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60" dirty="0">
                <a:solidFill>
                  <a:srgbClr val="E10000"/>
                </a:solidFill>
                <a:latin typeface="Tahoma"/>
                <a:cs typeface="Tahoma"/>
              </a:rPr>
              <a:t>группы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38753" y="5187193"/>
            <a:ext cx="1957705" cy="655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75"/>
              </a:lnSpc>
              <a:spcBef>
                <a:spcPts val="105"/>
              </a:spcBef>
            </a:pPr>
            <a:r>
              <a:rPr sz="2250" spc="-10" dirty="0">
                <a:solidFill>
                  <a:srgbClr val="E10000"/>
                </a:solidFill>
                <a:latin typeface="Tahoma"/>
                <a:cs typeface="Tahoma"/>
              </a:rPr>
              <a:t>критериев</a:t>
            </a:r>
            <a:endParaRPr sz="2250">
              <a:latin typeface="Tahoma"/>
              <a:cs typeface="Tahoma"/>
            </a:endParaRPr>
          </a:p>
          <a:p>
            <a:pPr marL="12700">
              <a:lnSpc>
                <a:spcPts val="2475"/>
              </a:lnSpc>
            </a:pPr>
            <a:r>
              <a:rPr sz="2250" spc="-100" dirty="0">
                <a:latin typeface="Tahoma"/>
                <a:cs typeface="Tahoma"/>
              </a:rPr>
              <a:t>для</a:t>
            </a:r>
            <a:r>
              <a:rPr sz="2250" spc="-225" dirty="0">
                <a:latin typeface="Tahoma"/>
                <a:cs typeface="Tahoma"/>
              </a:rPr>
              <a:t> </a:t>
            </a:r>
            <a:r>
              <a:rPr sz="2250" spc="-95" dirty="0">
                <a:latin typeface="Tahoma"/>
                <a:cs typeface="Tahoma"/>
              </a:rPr>
              <a:t>оценивания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6325" y="585059"/>
            <a:ext cx="7644544" cy="517757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68196" y="-60318"/>
            <a:ext cx="1017905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b="1" spc="-50" dirty="0">
                <a:solidFill>
                  <a:srgbClr val="E10000"/>
                </a:solidFill>
                <a:latin typeface="Roboto Cn"/>
                <a:cs typeface="Roboto Cn"/>
              </a:rPr>
              <a:t>7</a:t>
            </a:r>
            <a:endParaRPr sz="15000">
              <a:latin typeface="Roboto Cn"/>
              <a:cs typeface="Roboto C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8753" y="1929643"/>
            <a:ext cx="21653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30" dirty="0">
                <a:solidFill>
                  <a:srgbClr val="E10000"/>
                </a:solidFill>
                <a:latin typeface="Tahoma"/>
                <a:cs typeface="Tahoma"/>
              </a:rPr>
              <a:t>баллов</a:t>
            </a:r>
            <a:r>
              <a:rPr sz="2250" spc="-240" dirty="0">
                <a:solidFill>
                  <a:srgbClr val="E10000"/>
                </a:solidFill>
                <a:latin typeface="Tahoma"/>
                <a:cs typeface="Tahoma"/>
              </a:rPr>
              <a:t> </a:t>
            </a:r>
            <a:r>
              <a:rPr sz="2250" spc="-25" dirty="0">
                <a:solidFill>
                  <a:srgbClr val="E10000"/>
                </a:solidFill>
                <a:latin typeface="Tahoma"/>
                <a:cs typeface="Tahoma"/>
              </a:rPr>
              <a:t>максимум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8753" y="2215393"/>
            <a:ext cx="1882775" cy="65532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555"/>
              </a:spcBef>
            </a:pPr>
            <a:r>
              <a:rPr sz="2250" spc="-160" dirty="0">
                <a:latin typeface="Tahoma"/>
                <a:cs typeface="Tahoma"/>
              </a:rPr>
              <a:t>за</a:t>
            </a:r>
            <a:r>
              <a:rPr sz="2250" spc="-280" dirty="0">
                <a:latin typeface="Tahoma"/>
                <a:cs typeface="Tahoma"/>
              </a:rPr>
              <a:t> </a:t>
            </a:r>
            <a:r>
              <a:rPr sz="2250" spc="-50" dirty="0">
                <a:latin typeface="Tahoma"/>
                <a:cs typeface="Tahoma"/>
              </a:rPr>
              <a:t>грамотность </a:t>
            </a:r>
            <a:r>
              <a:rPr sz="2250" spc="-20" dirty="0">
                <a:latin typeface="Tahoma"/>
                <a:cs typeface="Tahoma"/>
              </a:rPr>
              <a:t>речи</a:t>
            </a:r>
            <a:endParaRPr sz="2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4778" y="571500"/>
            <a:ext cx="6603471" cy="51911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068196" y="-60324"/>
            <a:ext cx="2895204" cy="231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b="1" spc="-50" dirty="0">
                <a:solidFill>
                  <a:srgbClr val="E10000"/>
                </a:solidFill>
                <a:latin typeface="Roboto Cn"/>
                <a:cs typeface="Roboto Cn"/>
              </a:rPr>
              <a:t>20</a:t>
            </a:r>
            <a:endParaRPr sz="15000" dirty="0">
              <a:latin typeface="Roboto Cn"/>
              <a:cs typeface="Roboto C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38753" y="1929638"/>
            <a:ext cx="21653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30" dirty="0">
                <a:solidFill>
                  <a:srgbClr val="E10000"/>
                </a:solidFill>
                <a:latin typeface="Tahoma"/>
                <a:cs typeface="Tahoma"/>
              </a:rPr>
              <a:t>баллов</a:t>
            </a:r>
            <a:r>
              <a:rPr sz="2250" spc="-240" dirty="0">
                <a:solidFill>
                  <a:srgbClr val="E10000"/>
                </a:solidFill>
                <a:latin typeface="Tahoma"/>
                <a:cs typeface="Tahoma"/>
              </a:rPr>
              <a:t> </a:t>
            </a:r>
            <a:r>
              <a:rPr sz="2250" spc="-25" dirty="0">
                <a:solidFill>
                  <a:srgbClr val="E10000"/>
                </a:solidFill>
                <a:latin typeface="Tahoma"/>
                <a:cs typeface="Tahoma"/>
              </a:rPr>
              <a:t>максимум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38753" y="2215388"/>
            <a:ext cx="1840864" cy="65532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555"/>
              </a:spcBef>
            </a:pPr>
            <a:r>
              <a:rPr sz="2250" spc="-160" dirty="0">
                <a:latin typeface="Tahoma"/>
                <a:cs typeface="Tahoma"/>
              </a:rPr>
              <a:t>за</a:t>
            </a:r>
            <a:r>
              <a:rPr sz="2250" spc="-280" dirty="0">
                <a:latin typeface="Tahoma"/>
                <a:cs typeface="Tahoma"/>
              </a:rPr>
              <a:t> </a:t>
            </a:r>
            <a:r>
              <a:rPr sz="2250" spc="-10" dirty="0">
                <a:latin typeface="Tahoma"/>
                <a:cs typeface="Tahoma"/>
              </a:rPr>
              <a:t>итоговое </a:t>
            </a:r>
            <a:r>
              <a:rPr sz="2250" spc="-100" dirty="0">
                <a:latin typeface="Tahoma"/>
                <a:cs typeface="Tahoma"/>
              </a:rPr>
              <a:t>собеседование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26550" y="4321269"/>
            <a:ext cx="1986280" cy="15398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930"/>
              </a:lnSpc>
              <a:spcBef>
                <a:spcPts val="380"/>
              </a:spcBef>
            </a:pPr>
            <a:r>
              <a:rPr sz="2600" spc="-25" dirty="0">
                <a:latin typeface="Tahoma"/>
                <a:cs typeface="Tahoma"/>
              </a:rPr>
              <a:t>Для</a:t>
            </a:r>
            <a:r>
              <a:rPr sz="2600" spc="-275" dirty="0">
                <a:latin typeface="Tahoma"/>
                <a:cs typeface="Tahoma"/>
              </a:rPr>
              <a:t> </a:t>
            </a:r>
            <a:r>
              <a:rPr sz="2600" spc="-75" dirty="0">
                <a:latin typeface="Tahoma"/>
                <a:cs typeface="Tahoma"/>
              </a:rPr>
              <a:t>«зачета» </a:t>
            </a:r>
            <a:r>
              <a:rPr sz="2600" spc="-10" dirty="0">
                <a:latin typeface="Tahoma"/>
                <a:cs typeface="Tahoma"/>
              </a:rPr>
              <a:t>достаточно </a:t>
            </a:r>
            <a:r>
              <a:rPr sz="2600" spc="-95" dirty="0">
                <a:latin typeface="Tahoma"/>
                <a:cs typeface="Tahoma"/>
              </a:rPr>
              <a:t>набрать</a:t>
            </a:r>
            <a:r>
              <a:rPr sz="2600" spc="-240" dirty="0">
                <a:latin typeface="Tahoma"/>
                <a:cs typeface="Tahoma"/>
              </a:rPr>
              <a:t> </a:t>
            </a:r>
            <a:r>
              <a:rPr sz="2600" spc="-25" dirty="0">
                <a:latin typeface="Tahoma"/>
                <a:cs typeface="Tahoma"/>
              </a:rPr>
              <a:t>10 </a:t>
            </a:r>
            <a:r>
              <a:rPr sz="2600" spc="-10" dirty="0">
                <a:latin typeface="Tahoma"/>
                <a:cs typeface="Tahoma"/>
              </a:rPr>
              <a:t>баллов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330</Words>
  <Application>Microsoft Office PowerPoint</Application>
  <PresentationFormat>Произвольный</PresentationFormat>
  <Paragraphs>70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Итоговое</vt:lpstr>
      <vt:lpstr>12 февраля</vt:lpstr>
      <vt:lpstr>12 марта 21 апреля</vt:lpstr>
      <vt:lpstr>Презентация PowerPoint</vt:lpstr>
      <vt:lpstr>Задание 1. Чтение текста</vt:lpstr>
      <vt:lpstr>Задание 1 оценивают по 3 группам критериев</vt:lpstr>
      <vt:lpstr>Задание 2. Пересказ текста</vt:lpstr>
      <vt:lpstr>Задание 2 оценивают по 3 группам критериев</vt:lpstr>
      <vt:lpstr>Задание 3. Монологическое высказывание</vt:lpstr>
      <vt:lpstr>Задание 3 оценивают по 2 группам критериев</vt:lpstr>
      <vt:lpstr>Задание 4. Диалог</vt:lpstr>
      <vt:lpstr>Задание 4 оценивают по одному критерию</vt:lpstr>
      <vt:lpstr>Дополнительная </vt:lpstr>
      <vt:lpstr>Максимум 7 баллов можно получить за грамотность речи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</dc:title>
  <dc:creator>Пользователь6</dc:creator>
  <cp:lastModifiedBy>Пользователь6</cp:lastModifiedBy>
  <cp:revision>1</cp:revision>
  <dcterms:created xsi:type="dcterms:W3CDTF">2025-01-15T15:39:09Z</dcterms:created>
  <dcterms:modified xsi:type="dcterms:W3CDTF">2025-01-15T15:42:28Z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2024-11-11T00:00:00Z</vt:filetime>
  </property>
  <property fmtid="{D5CDD505-2E9C-101B-9397-08002B2CF9AE}" pid="3" name="Creator">
    <vt:lpwstr>Chromium</vt:lpwstr>
  </property>
  <property fmtid="{D5CDD505-2E9C-101B-9397-08002B2CF9AE}" pid="4" name="LastSaved">
    <vt:filetime>2025-01-15T00:00:00Z</vt:filetime>
  </property>
  <property fmtid="{D5CDD505-2E9C-101B-9397-08002B2CF9AE}" pid="5" name="Producer">
    <vt:lpwstr>Skia/PDF m79</vt:lpwstr>
  </property>
</Properties>
</file>